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69" r:id="rId3"/>
    <p:sldId id="274" r:id="rId4"/>
    <p:sldId id="275" r:id="rId5"/>
    <p:sldId id="280" r:id="rId6"/>
    <p:sldId id="281" r:id="rId7"/>
    <p:sldId id="285" r:id="rId8"/>
    <p:sldId id="282" r:id="rId9"/>
    <p:sldId id="286" r:id="rId10"/>
    <p:sldId id="287" r:id="rId11"/>
    <p:sldId id="270" r:id="rId12"/>
    <p:sldId id="271" r:id="rId13"/>
    <p:sldId id="279" r:id="rId14"/>
    <p:sldId id="272" r:id="rId15"/>
    <p:sldId id="277" r:id="rId16"/>
    <p:sldId id="273" r:id="rId17"/>
    <p:sldId id="278" r:id="rId18"/>
    <p:sldId id="293" r:id="rId19"/>
    <p:sldId id="290" r:id="rId20"/>
    <p:sldId id="291" r:id="rId2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309AE-43A5-4E36-B7EA-C673E740E046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81A0D-CA8F-46FB-9D7D-22FD1A688C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540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1FED2-4B48-473A-A62A-1E189964EA8D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20126-D831-42F8-B2BF-17E1CE5F03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23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427CC-07A5-4E2A-A71D-F0C898EC3FFD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7A916-5AF6-4652-B072-73B25B5D1E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160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AE05B-AF3F-4E4B-B1ED-7D1329B29D8F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B798-9F76-4216-BE51-A7AC4E9E97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83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C1C80-0521-431C-9249-7980CEAB097E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BA336-ECB0-4201-9208-65EC60C0D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780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63993-4F8B-41B0-9A36-C287CB8489A6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CDD2C-6A2A-4D84-A897-DCA26C2171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226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EA6A1-EDDE-4E25-80D3-6371784CB013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2A71-84AC-4ECC-8B39-CAC0A9DF38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970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B8F91-C3E7-4BD8-BCD6-41A88E3721A9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CB25-9201-449D-9977-6551184DBB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76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1BC1C-5910-4EBE-9261-1743942284DD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25CD-D425-4612-AB03-77EB3BF576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041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03847-E6D2-4929-80E2-82007C8937F2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80E0C-D7A8-4A6B-BEFE-E2796DE6C0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099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CEA2B-9142-480C-9E40-2D5EF3C1C002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1B2F9-7CAB-4BD4-9393-9A26F158DC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891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13C7F6-277D-4914-8E20-AFFC5C2865EE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3CDBCD-DD17-453A-8C48-6F601F1B3B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2.gif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4.gif"/><Relationship Id="rId7" Type="http://schemas.openxmlformats.org/officeDocument/2006/relationships/image" Target="../media/image6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2.gi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2.gif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2.gi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2.gi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2.gi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2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6008.rimg.info/file.php_id=1140940005a58718d72a8ffc8a18c3ee71ddcf062.gif&amp;cp=24a8b8c5def3fe25d5146bed9c76d7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Скругленный прямоугольник 13"/>
          <p:cNvSpPr/>
          <p:nvPr/>
        </p:nvSpPr>
        <p:spPr bwMode="auto">
          <a:xfrm>
            <a:off x="1449328" y="4962525"/>
            <a:ext cx="1113023" cy="862369"/>
          </a:xfrm>
          <a:prstGeom prst="round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5000" r="-45000"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54" name="Прямоугольник 24"/>
          <p:cNvSpPr>
            <a:spLocks noChangeArrowheads="1"/>
          </p:cNvSpPr>
          <p:nvPr/>
        </p:nvSpPr>
        <p:spPr bwMode="auto">
          <a:xfrm>
            <a:off x="1547812" y="1557338"/>
            <a:ext cx="6408563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tt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       </a:t>
            </a:r>
            <a:r>
              <a:rPr lang="tt-RU" sz="4000" b="1" spc="50" dirty="0">
                <a:ln w="11430"/>
                <a:solidFill>
                  <a:srgbClr val="0066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Татар</a:t>
            </a:r>
            <a:r>
              <a:rPr lang="tt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tt-RU" sz="4000" b="1" spc="50" dirty="0">
                <a:ln w="11430"/>
                <a:solidFill>
                  <a:srgbClr val="0066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теле - тест</a:t>
            </a:r>
          </a:p>
          <a:p>
            <a:pPr eaLnBrk="1" hangingPunct="1">
              <a:defRPr/>
            </a:pPr>
            <a:r>
              <a:rPr lang="tt-RU" sz="2800" b="1" spc="50" dirty="0">
                <a:ln w="11430"/>
                <a:solidFill>
                  <a:srgbClr val="0066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   4 нче сыйныф укучылары өчен </a:t>
            </a:r>
            <a:r>
              <a:rPr lang="tt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055" name="Прямоугольник 25"/>
          <p:cNvSpPr>
            <a:spLocks noChangeArrowheads="1"/>
          </p:cNvSpPr>
          <p:nvPr/>
        </p:nvSpPr>
        <p:spPr bwMode="auto">
          <a:xfrm>
            <a:off x="3927475" y="5373688"/>
            <a:ext cx="47625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i="1">
                <a:latin typeface="Times New Roman" panose="02020603050405020304" pitchFamily="18" charset="0"/>
              </a:rPr>
              <a:t>        Казан шәһәре</a:t>
            </a:r>
            <a:r>
              <a:rPr lang="ru-RU" altLang="ru-RU" sz="2000" i="1">
                <a:latin typeface="Times New Roman" panose="02020603050405020304" pitchFamily="18" charset="0"/>
              </a:rPr>
              <a:t> МБОУ «Гимназия №4»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i="1">
                <a:latin typeface="Times New Roman" panose="02020603050405020304" pitchFamily="18" charset="0"/>
              </a:rPr>
              <a:t>        башлангыч сыйныф укытучысы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i="1">
                <a:latin typeface="Times New Roman" panose="02020603050405020304" pitchFamily="18" charset="0"/>
              </a:rPr>
              <a:t>        Ватанина Дания Мухаметдиновна</a:t>
            </a:r>
            <a:endParaRPr lang="ru-RU" altLang="ru-RU" sz="1400" i="1"/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5009607" y="3125244"/>
            <a:ext cx="484503" cy="197806"/>
          </a:xfrm>
          <a:prstGeom prst="round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5000" r="-45000"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933825"/>
            <a:ext cx="10080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03200" y="3933825"/>
            <a:ext cx="1776413" cy="2138363"/>
            <a:chOff x="203507" y="4445247"/>
            <a:chExt cx="1776206" cy="2139193"/>
          </a:xfrm>
        </p:grpSpPr>
        <p:pic>
          <p:nvPicPr>
            <p:cNvPr id="1129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76206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Скругленный прямоугольник 2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297" name="TextBox 42"/>
            <p:cNvSpPr txBox="1">
              <a:spLocks noChangeArrowheads="1"/>
            </p:cNvSpPr>
            <p:nvPr/>
          </p:nvSpPr>
          <p:spPr bwMode="auto">
            <a:xfrm>
              <a:off x="246623" y="5609569"/>
              <a:ext cx="173308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көн – төн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яше - карты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Группа 52"/>
          <p:cNvGrpSpPr>
            <a:grpSpLocks/>
          </p:cNvGrpSpPr>
          <p:nvPr/>
        </p:nvGrpSpPr>
        <p:grpSpPr bwMode="auto">
          <a:xfrm>
            <a:off x="2452688" y="4538663"/>
            <a:ext cx="1831975" cy="2139950"/>
            <a:chOff x="203507" y="4445247"/>
            <a:chExt cx="1830799" cy="2139193"/>
          </a:xfrm>
        </p:grpSpPr>
        <p:pic>
          <p:nvPicPr>
            <p:cNvPr id="1128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" name="Скругленный прямоугольник 54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292" name="TextBox 55"/>
            <p:cNvSpPr txBox="1">
              <a:spLocks noChangeArrowheads="1"/>
            </p:cNvSpPr>
            <p:nvPr/>
          </p:nvSpPr>
          <p:spPr bwMode="auto">
            <a:xfrm>
              <a:off x="275515" y="5560157"/>
              <a:ext cx="175879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аң - белем</a:t>
              </a: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йөгерә - чаба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7" name="Группа 56"/>
          <p:cNvGrpSpPr>
            <a:grpSpLocks/>
          </p:cNvGrpSpPr>
          <p:nvPr/>
        </p:nvGrpSpPr>
        <p:grpSpPr bwMode="auto">
          <a:xfrm>
            <a:off x="4500563" y="4673600"/>
            <a:ext cx="1944687" cy="2139950"/>
            <a:chOff x="203507" y="4445247"/>
            <a:chExt cx="1945613" cy="2139193"/>
          </a:xfrm>
        </p:grpSpPr>
        <p:pic>
          <p:nvPicPr>
            <p:cNvPr id="1128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" name="Скругленный прямоугольник 58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287" name="TextBox 59"/>
            <p:cNvSpPr txBox="1">
              <a:spLocks noChangeArrowheads="1"/>
            </p:cNvSpPr>
            <p:nvPr/>
          </p:nvSpPr>
          <p:spPr bwMode="auto">
            <a:xfrm>
              <a:off x="275515" y="5588522"/>
              <a:ext cx="187360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савыт - саба</a:t>
              </a: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бала - чага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1" name="Группа 60"/>
          <p:cNvGrpSpPr>
            <a:grpSpLocks/>
          </p:cNvGrpSpPr>
          <p:nvPr/>
        </p:nvGrpSpPr>
        <p:grpSpPr bwMode="auto">
          <a:xfrm>
            <a:off x="6286500" y="4030663"/>
            <a:ext cx="2447925" cy="2206625"/>
            <a:chOff x="-458843" y="4445247"/>
            <a:chExt cx="2448273" cy="2206766"/>
          </a:xfrm>
        </p:grpSpPr>
        <p:pic>
          <p:nvPicPr>
            <p:cNvPr id="1127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Скругленный прямоугольник 6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282" name="TextBox 63"/>
            <p:cNvSpPr txBox="1">
              <a:spLocks noChangeArrowheads="1"/>
            </p:cNvSpPr>
            <p:nvPr/>
          </p:nvSpPr>
          <p:spPr bwMode="auto">
            <a:xfrm>
              <a:off x="-458843" y="5636350"/>
              <a:ext cx="244827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берәм - берәм  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көлә -көлә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-107950" y="188913"/>
            <a:ext cx="8940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Антонимлыкка нигезләнгән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парлы сүзләр кергән рәтне билгелә.</a:t>
            </a:r>
            <a:endParaRPr lang="ru-RU" altLang="ru-RU" sz="40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" y="4935538"/>
            <a:ext cx="10382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862138" y="1557338"/>
            <a:ext cx="5013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айди парные слова – антонимы      </a:t>
            </a:r>
          </a:p>
        </p:txBody>
      </p:sp>
      <p:sp>
        <p:nvSpPr>
          <p:cNvPr id="25" name="Управляющая кнопка: домой 24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" name="Управляющая кнопка: назад 25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0.15903 L 0.05 0.03912 C 0.05 -0.01459 0.18455 -0.08056 0.2941 -0.08056 L 0.5382 -0.08056 " pathEditMode="relative" rAng="0" ptsTypes="FfFF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-1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103688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395288" y="4470400"/>
            <a:ext cx="1274762" cy="1550988"/>
            <a:chOff x="395536" y="3933056"/>
            <a:chExt cx="1944216" cy="2088232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67544" y="39330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2326" name="Группа 23"/>
            <p:cNvGrpSpPr>
              <a:grpSpLocks/>
            </p:cNvGrpSpPr>
            <p:nvPr/>
          </p:nvGrpSpPr>
          <p:grpSpPr bwMode="auto">
            <a:xfrm>
              <a:off x="395536" y="4857453"/>
              <a:ext cx="1914525" cy="1163835"/>
              <a:chOff x="3614738" y="2536628"/>
              <a:chExt cx="1914525" cy="1163835"/>
            </a:xfrm>
          </p:grpSpPr>
          <p:pic>
            <p:nvPicPr>
              <p:cNvPr id="12327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328" name="TextBox 25"/>
              <p:cNvSpPr txBox="1">
                <a:spLocks noChangeArrowheads="1"/>
              </p:cNvSpPr>
              <p:nvPr/>
            </p:nvSpPr>
            <p:spPr bwMode="auto">
              <a:xfrm>
                <a:off x="3765266" y="2536628"/>
                <a:ext cx="1716183" cy="1119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Вәкил</a:t>
                </a:r>
              </a:p>
            </p:txBody>
          </p:sp>
        </p:grp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555875" y="4678363"/>
            <a:ext cx="1282700" cy="1474787"/>
            <a:chOff x="3120143" y="4085456"/>
            <a:chExt cx="1914525" cy="2070420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2320" name="Группа 28"/>
            <p:cNvGrpSpPr>
              <a:grpSpLocks/>
            </p:cNvGrpSpPr>
            <p:nvPr/>
          </p:nvGrpSpPr>
          <p:grpSpPr bwMode="auto">
            <a:xfrm>
              <a:off x="3120143" y="5508304"/>
              <a:ext cx="1914525" cy="647572"/>
              <a:chOff x="3614738" y="3060032"/>
              <a:chExt cx="1914525" cy="647572"/>
            </a:xfrm>
          </p:grpSpPr>
          <p:pic>
            <p:nvPicPr>
              <p:cNvPr id="12321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322" name="TextBox 30"/>
              <p:cNvSpPr txBox="1">
                <a:spLocks noChangeArrowheads="1"/>
              </p:cNvSpPr>
              <p:nvPr/>
            </p:nvSpPr>
            <p:spPr bwMode="auto">
              <a:xfrm>
                <a:off x="3937070" y="3060032"/>
                <a:ext cx="1343931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вагон</a:t>
                </a:r>
              </a:p>
            </p:txBody>
          </p:sp>
        </p:grp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4572000" y="4887913"/>
            <a:ext cx="1352550" cy="1493837"/>
            <a:chOff x="5992493" y="4293096"/>
            <a:chExt cx="1963883" cy="2071663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6084168" y="429309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2314" name="Группа 33"/>
            <p:cNvGrpSpPr>
              <a:grpSpLocks/>
            </p:cNvGrpSpPr>
            <p:nvPr/>
          </p:nvGrpSpPr>
          <p:grpSpPr bwMode="auto">
            <a:xfrm>
              <a:off x="5992493" y="5720493"/>
              <a:ext cx="1914525" cy="644266"/>
              <a:chOff x="3614738" y="3056197"/>
              <a:chExt cx="1914525" cy="644266"/>
            </a:xfrm>
          </p:grpSpPr>
          <p:pic>
            <p:nvPicPr>
              <p:cNvPr id="12315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316" name="TextBox 35"/>
              <p:cNvSpPr txBox="1">
                <a:spLocks noChangeArrowheads="1"/>
              </p:cNvSpPr>
              <p:nvPr/>
            </p:nvSpPr>
            <p:spPr bwMode="auto">
              <a:xfrm>
                <a:off x="3928463" y="3056197"/>
                <a:ext cx="1513319" cy="6406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вокзал</a:t>
                </a:r>
              </a:p>
            </p:txBody>
          </p:sp>
        </p:grpSp>
      </p:grp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62100" y="115888"/>
            <a:ext cx="55308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Кайсы  сүздә </a:t>
            </a:r>
            <a:r>
              <a:rPr lang="tt-RU" altLang="ru-RU" sz="40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хәрефе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[w] авазы итеп әйтелә?</a:t>
            </a:r>
            <a:endParaRPr lang="ru-RU" altLang="ru-RU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6961188" y="4797425"/>
            <a:ext cx="1312862" cy="1470025"/>
            <a:chOff x="3120143" y="4085456"/>
            <a:chExt cx="1959747" cy="2063279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2308" name="Группа 39"/>
            <p:cNvGrpSpPr>
              <a:grpSpLocks/>
            </p:cNvGrpSpPr>
            <p:nvPr/>
          </p:nvGrpSpPr>
          <p:grpSpPr bwMode="auto">
            <a:xfrm>
              <a:off x="3120143" y="5499527"/>
              <a:ext cx="1959747" cy="649208"/>
              <a:chOff x="3614738" y="3051255"/>
              <a:chExt cx="1959747" cy="649208"/>
            </a:xfrm>
          </p:grpSpPr>
          <p:pic>
            <p:nvPicPr>
              <p:cNvPr id="12309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310" name="TextBox 41"/>
              <p:cNvSpPr txBox="1">
                <a:spLocks noChangeArrowheads="1"/>
              </p:cNvSpPr>
              <p:nvPr/>
            </p:nvSpPr>
            <p:spPr bwMode="auto">
              <a:xfrm>
                <a:off x="3702724" y="3051255"/>
                <a:ext cx="1871761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витрина</a:t>
                </a:r>
              </a:p>
            </p:txBody>
          </p:sp>
        </p:grpSp>
      </p:grpSp>
      <p:pic>
        <p:nvPicPr>
          <p:cNvPr id="37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1813" y="5526088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1265238" y="1527175"/>
            <a:ext cx="6278562" cy="461963"/>
            <a:chOff x="1265238" y="552450"/>
            <a:chExt cx="6278562" cy="461963"/>
          </a:xfrm>
        </p:grpSpPr>
        <p:sp>
          <p:nvSpPr>
            <p:cNvPr id="12302" name="Прямоугольник 42"/>
            <p:cNvSpPr>
              <a:spLocks noChangeArrowheads="1"/>
            </p:cNvSpPr>
            <p:nvPr/>
          </p:nvSpPr>
          <p:spPr bwMode="auto">
            <a:xfrm>
              <a:off x="1265238" y="552450"/>
              <a:ext cx="62785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 i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 каком</a:t>
              </a:r>
              <a:r>
                <a:rPr lang="ru-RU" altLang="ru-RU" sz="2400" i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слове буква В произносится как </a:t>
              </a:r>
              <a:r>
                <a:rPr lang="en-US" altLang="ru-RU" sz="2400" i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w  </a:t>
              </a:r>
              <a:r>
                <a:rPr lang="ru-RU" altLang="ru-RU" sz="2400" i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" name="Левая круглая скобка 1"/>
            <p:cNvSpPr/>
            <p:nvPr/>
          </p:nvSpPr>
          <p:spPr>
            <a:xfrm>
              <a:off x="6624638" y="614363"/>
              <a:ext cx="107950" cy="338137"/>
            </a:xfrm>
            <a:prstGeom prst="leftBracket">
              <a:avLst/>
            </a:prstGeom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FF00"/>
                </a:solidFill>
              </a:endParaRPr>
            </a:p>
          </p:txBody>
        </p:sp>
        <p:sp>
          <p:nvSpPr>
            <p:cNvPr id="3" name="Правая круглая скобка 2"/>
            <p:cNvSpPr/>
            <p:nvPr/>
          </p:nvSpPr>
          <p:spPr>
            <a:xfrm>
              <a:off x="6873875" y="614363"/>
              <a:ext cx="146050" cy="338137"/>
            </a:xfrm>
            <a:prstGeom prst="rightBracket">
              <a:avLst/>
            </a:prstGeom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FF00"/>
                </a:solidFill>
              </a:endParaRPr>
            </a:p>
          </p:txBody>
        </p:sp>
      </p:grpSp>
      <p:sp>
        <p:nvSpPr>
          <p:cNvPr id="29" name="Управляющая кнопка: домой 28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Управляющая кнопка: назад 29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6065 L 0.00121 -0.0287 C 0.00121 -0.06875 0.15503 -0.11782 0.28073 -0.11782 L 0.56024 -0.11782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51" y="-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103688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395288" y="4470400"/>
            <a:ext cx="1274762" cy="1550988"/>
            <a:chOff x="395536" y="3933056"/>
            <a:chExt cx="1944216" cy="2088232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67544" y="39330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3347" name="Группа 23"/>
            <p:cNvGrpSpPr>
              <a:grpSpLocks/>
            </p:cNvGrpSpPr>
            <p:nvPr/>
          </p:nvGrpSpPr>
          <p:grpSpPr bwMode="auto">
            <a:xfrm>
              <a:off x="395536" y="4372520"/>
              <a:ext cx="1914525" cy="1648768"/>
              <a:chOff x="3614738" y="2051695"/>
              <a:chExt cx="1914525" cy="1648768"/>
            </a:xfrm>
          </p:grpSpPr>
          <p:pic>
            <p:nvPicPr>
              <p:cNvPr id="1334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349" name="TextBox 25"/>
              <p:cNvSpPr txBox="1">
                <a:spLocks noChangeArrowheads="1"/>
              </p:cNvSpPr>
              <p:nvPr/>
            </p:nvSpPr>
            <p:spPr bwMode="auto">
              <a:xfrm>
                <a:off x="3765266" y="2051695"/>
                <a:ext cx="1716183" cy="161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төньяк</a:t>
                </a:r>
              </a:p>
            </p:txBody>
          </p:sp>
        </p:grp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555875" y="4678363"/>
            <a:ext cx="1282700" cy="1474787"/>
            <a:chOff x="3120143" y="4085456"/>
            <a:chExt cx="1914525" cy="2070420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3341" name="Группа 28"/>
            <p:cNvGrpSpPr>
              <a:grpSpLocks/>
            </p:cNvGrpSpPr>
            <p:nvPr/>
          </p:nvGrpSpPr>
          <p:grpSpPr bwMode="auto">
            <a:xfrm>
              <a:off x="3120143" y="5508304"/>
              <a:ext cx="1914525" cy="647572"/>
              <a:chOff x="3614738" y="3060032"/>
              <a:chExt cx="1914525" cy="647572"/>
            </a:xfrm>
          </p:grpSpPr>
          <p:pic>
            <p:nvPicPr>
              <p:cNvPr id="1334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343" name="TextBox 30"/>
              <p:cNvSpPr txBox="1">
                <a:spLocks noChangeArrowheads="1"/>
              </p:cNvSpPr>
              <p:nvPr/>
            </p:nvSpPr>
            <p:spPr bwMode="auto">
              <a:xfrm>
                <a:off x="4068451" y="3060032"/>
                <a:ext cx="1050500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яшь</a:t>
                </a:r>
              </a:p>
            </p:txBody>
          </p:sp>
        </p:grp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4572000" y="4887913"/>
            <a:ext cx="1352550" cy="1493837"/>
            <a:chOff x="5992493" y="4293096"/>
            <a:chExt cx="1963883" cy="2071663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6084168" y="429309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3335" name="Группа 33"/>
            <p:cNvGrpSpPr>
              <a:grpSpLocks/>
            </p:cNvGrpSpPr>
            <p:nvPr/>
          </p:nvGrpSpPr>
          <p:grpSpPr bwMode="auto">
            <a:xfrm>
              <a:off x="5992493" y="5720493"/>
              <a:ext cx="1914525" cy="644266"/>
              <a:chOff x="3614738" y="3056197"/>
              <a:chExt cx="1914525" cy="644266"/>
            </a:xfrm>
          </p:grpSpPr>
          <p:pic>
            <p:nvPicPr>
              <p:cNvPr id="1333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337" name="TextBox 35"/>
              <p:cNvSpPr txBox="1">
                <a:spLocks noChangeArrowheads="1"/>
              </p:cNvSpPr>
              <p:nvPr/>
            </p:nvSpPr>
            <p:spPr bwMode="auto">
              <a:xfrm>
                <a:off x="3928464" y="3056197"/>
                <a:ext cx="1434632" cy="6406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сәгать</a:t>
                </a:r>
              </a:p>
            </p:txBody>
          </p:sp>
        </p:grpSp>
      </p:grp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611188" y="233363"/>
            <a:ext cx="6883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Кайсы сүздә </a:t>
            </a:r>
            <a:r>
              <a:rPr lang="tt-RU" altLang="ru-RU" sz="40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билгесе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аеру билгесе булып тора?</a:t>
            </a:r>
            <a:endParaRPr lang="ru-RU" altLang="ru-RU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6961188" y="4797425"/>
            <a:ext cx="1282700" cy="1470025"/>
            <a:chOff x="3120143" y="4085456"/>
            <a:chExt cx="1914525" cy="2063279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3329" name="Группа 39"/>
            <p:cNvGrpSpPr>
              <a:grpSpLocks/>
            </p:cNvGrpSpPr>
            <p:nvPr/>
          </p:nvGrpSpPr>
          <p:grpSpPr bwMode="auto">
            <a:xfrm>
              <a:off x="3120143" y="5499527"/>
              <a:ext cx="1914525" cy="649208"/>
              <a:chOff x="3614738" y="3051255"/>
              <a:chExt cx="1914525" cy="649208"/>
            </a:xfrm>
          </p:grpSpPr>
          <p:pic>
            <p:nvPicPr>
              <p:cNvPr id="1333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331" name="TextBox 41"/>
              <p:cNvSpPr txBox="1">
                <a:spLocks noChangeArrowheads="1"/>
              </p:cNvSpPr>
              <p:nvPr/>
            </p:nvSpPr>
            <p:spPr bwMode="auto">
              <a:xfrm>
                <a:off x="3950826" y="3051255"/>
                <a:ext cx="1148658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руль</a:t>
                </a:r>
              </a:p>
            </p:txBody>
          </p:sp>
        </p:grpSp>
      </p:grpSp>
      <p:pic>
        <p:nvPicPr>
          <p:cNvPr id="37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7088" y="5645150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1265238" y="1527175"/>
            <a:ext cx="6411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айди слово,в котором ь знак разделительный.</a:t>
            </a:r>
          </a:p>
        </p:txBody>
      </p:sp>
      <p:sp>
        <p:nvSpPr>
          <p:cNvPr id="29" name="Управляющая кнопка: домой 28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Управляющая кнопка: назад 29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6065 L 0.00121 -0.0287 C 0.00121 -0.06875 0.15503 -0.11782 0.28073 -0.11782 L 0.56024 -0.11782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51" y="-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103688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-396875" y="4470400"/>
            <a:ext cx="2528888" cy="1550988"/>
            <a:chOff x="-812329" y="3933056"/>
            <a:chExt cx="3855452" cy="2088232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67544" y="39330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4371" name="Группа 23"/>
            <p:cNvGrpSpPr>
              <a:grpSpLocks/>
            </p:cNvGrpSpPr>
            <p:nvPr/>
          </p:nvGrpSpPr>
          <p:grpSpPr bwMode="auto">
            <a:xfrm>
              <a:off x="-812329" y="5051425"/>
              <a:ext cx="3855452" cy="969863"/>
              <a:chOff x="2406873" y="2730600"/>
              <a:chExt cx="3855452" cy="969863"/>
            </a:xfrm>
          </p:grpSpPr>
          <p:pic>
            <p:nvPicPr>
              <p:cNvPr id="1437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373" name="TextBox 25"/>
              <p:cNvSpPr txBox="1">
                <a:spLocks noChangeArrowheads="1"/>
              </p:cNvSpPr>
              <p:nvPr/>
            </p:nvSpPr>
            <p:spPr bwMode="auto">
              <a:xfrm>
                <a:off x="2406873" y="2730600"/>
                <a:ext cx="3855452" cy="953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0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предмет</a:t>
                </a:r>
              </a:p>
            </p:txBody>
          </p:sp>
        </p:grp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555875" y="4678363"/>
            <a:ext cx="1282700" cy="1474787"/>
            <a:chOff x="3120143" y="4085456"/>
            <a:chExt cx="1914525" cy="2070420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4365" name="Группа 28"/>
            <p:cNvGrpSpPr>
              <a:grpSpLocks/>
            </p:cNvGrpSpPr>
            <p:nvPr/>
          </p:nvGrpSpPr>
          <p:grpSpPr bwMode="auto">
            <a:xfrm>
              <a:off x="3120143" y="5508304"/>
              <a:ext cx="1914525" cy="647572"/>
              <a:chOff x="3614738" y="3060032"/>
              <a:chExt cx="1914525" cy="647572"/>
            </a:xfrm>
          </p:grpSpPr>
          <p:pic>
            <p:nvPicPr>
              <p:cNvPr id="1436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367" name="TextBox 30"/>
              <p:cNvSpPr txBox="1">
                <a:spLocks noChangeArrowheads="1"/>
              </p:cNvSpPr>
              <p:nvPr/>
            </p:nvSpPr>
            <p:spPr bwMode="auto">
              <a:xfrm>
                <a:off x="4078396" y="3060032"/>
                <a:ext cx="825666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эш</a:t>
                </a:r>
              </a:p>
            </p:txBody>
          </p:sp>
        </p:grp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4572000" y="4887913"/>
            <a:ext cx="1352550" cy="1493837"/>
            <a:chOff x="5992493" y="4293096"/>
            <a:chExt cx="1963883" cy="2071663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6084168" y="429309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4359" name="Группа 33"/>
            <p:cNvGrpSpPr>
              <a:grpSpLocks/>
            </p:cNvGrpSpPr>
            <p:nvPr/>
          </p:nvGrpSpPr>
          <p:grpSpPr bwMode="auto">
            <a:xfrm>
              <a:off x="5992493" y="5720493"/>
              <a:ext cx="1914525" cy="644266"/>
              <a:chOff x="3614738" y="3056197"/>
              <a:chExt cx="1914525" cy="644266"/>
            </a:xfrm>
          </p:grpSpPr>
          <p:pic>
            <p:nvPicPr>
              <p:cNvPr id="1436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361" name="TextBox 35"/>
              <p:cNvSpPr txBox="1">
                <a:spLocks noChangeArrowheads="1"/>
              </p:cNvSpPr>
              <p:nvPr/>
            </p:nvSpPr>
            <p:spPr bwMode="auto">
              <a:xfrm>
                <a:off x="3847857" y="3056197"/>
                <a:ext cx="1335551" cy="6406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билге</a:t>
                </a:r>
              </a:p>
            </p:txBody>
          </p:sp>
        </p:grpSp>
      </p:grp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331913" y="488950"/>
            <a:ext cx="5972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Исем  нәрсәне  белдерә?</a:t>
            </a:r>
            <a:endParaRPr lang="ru-RU" altLang="ru-RU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6961188" y="4797425"/>
            <a:ext cx="1282700" cy="1470025"/>
            <a:chOff x="3120143" y="4085456"/>
            <a:chExt cx="1914525" cy="2063279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4353" name="Группа 39"/>
            <p:cNvGrpSpPr>
              <a:grpSpLocks/>
            </p:cNvGrpSpPr>
            <p:nvPr/>
          </p:nvGrpSpPr>
          <p:grpSpPr bwMode="auto">
            <a:xfrm>
              <a:off x="3120143" y="5499527"/>
              <a:ext cx="1914525" cy="649208"/>
              <a:chOff x="3614738" y="3051255"/>
              <a:chExt cx="1914525" cy="649208"/>
            </a:xfrm>
          </p:grpSpPr>
          <p:pic>
            <p:nvPicPr>
              <p:cNvPr id="1435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355" name="TextBox 41"/>
              <p:cNvSpPr txBox="1">
                <a:spLocks noChangeArrowheads="1"/>
              </p:cNvSpPr>
              <p:nvPr/>
            </p:nvSpPr>
            <p:spPr bwMode="auto">
              <a:xfrm>
                <a:off x="3950438" y="3051255"/>
                <a:ext cx="934157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сан</a:t>
                </a:r>
              </a:p>
            </p:txBody>
          </p:sp>
        </p:grpSp>
      </p:grpSp>
      <p:pic>
        <p:nvPicPr>
          <p:cNvPr id="37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9450" y="5611813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1616075" y="1454150"/>
            <a:ext cx="5692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обозначает имя существительное?  </a:t>
            </a:r>
            <a:endParaRPr lang="ru-RU" altLang="ru-RU" sz="2400" i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Управляющая кнопка: домой 28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Управляющая кнопка: назад 29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6065 L 0.00121 -0.0287 C 0.00121 -0.06875 0.15503 -0.11782 0.28073 -0.11782 L 0.56024 -0.11782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51" y="-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103688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395288" y="4470400"/>
            <a:ext cx="1439862" cy="1550988"/>
            <a:chOff x="395536" y="3933056"/>
            <a:chExt cx="2196130" cy="2088242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67544" y="39330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5395" name="Группа 23"/>
            <p:cNvGrpSpPr>
              <a:grpSpLocks/>
            </p:cNvGrpSpPr>
            <p:nvPr/>
          </p:nvGrpSpPr>
          <p:grpSpPr bwMode="auto">
            <a:xfrm>
              <a:off x="395536" y="4404587"/>
              <a:ext cx="2196130" cy="1616711"/>
              <a:chOff x="3614738" y="2083762"/>
              <a:chExt cx="2196130" cy="1616711"/>
            </a:xfrm>
          </p:grpSpPr>
          <p:pic>
            <p:nvPicPr>
              <p:cNvPr id="1539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397" name="TextBox 25"/>
              <p:cNvSpPr txBox="1">
                <a:spLocks noChangeArrowheads="1"/>
              </p:cNvSpPr>
              <p:nvPr/>
            </p:nvSpPr>
            <p:spPr bwMode="auto">
              <a:xfrm>
                <a:off x="4094685" y="2083762"/>
                <a:ext cx="1716183" cy="16167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10</a:t>
                </a:r>
              </a:p>
            </p:txBody>
          </p:sp>
        </p:grp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555875" y="4678363"/>
            <a:ext cx="1282700" cy="1474787"/>
            <a:chOff x="3120143" y="4085456"/>
            <a:chExt cx="1914525" cy="2070420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5389" name="Группа 28"/>
            <p:cNvGrpSpPr>
              <a:grpSpLocks/>
            </p:cNvGrpSpPr>
            <p:nvPr/>
          </p:nvGrpSpPr>
          <p:grpSpPr bwMode="auto">
            <a:xfrm>
              <a:off x="3120143" y="5508304"/>
              <a:ext cx="1914525" cy="647572"/>
              <a:chOff x="3614738" y="3060032"/>
              <a:chExt cx="1914525" cy="647572"/>
            </a:xfrm>
          </p:grpSpPr>
          <p:pic>
            <p:nvPicPr>
              <p:cNvPr id="1539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391" name="TextBox 30"/>
              <p:cNvSpPr txBox="1">
                <a:spLocks noChangeArrowheads="1"/>
              </p:cNvSpPr>
              <p:nvPr/>
            </p:nvSpPr>
            <p:spPr bwMode="auto">
              <a:xfrm>
                <a:off x="4186318" y="3060032"/>
                <a:ext cx="717745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</a:t>
                </a:r>
              </a:p>
            </p:txBody>
          </p:sp>
        </p:grp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4572000" y="4887913"/>
            <a:ext cx="1352550" cy="1493837"/>
            <a:chOff x="5992493" y="4293096"/>
            <a:chExt cx="1963883" cy="2071663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6084168" y="429309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5383" name="Группа 33"/>
            <p:cNvGrpSpPr>
              <a:grpSpLocks/>
            </p:cNvGrpSpPr>
            <p:nvPr/>
          </p:nvGrpSpPr>
          <p:grpSpPr bwMode="auto">
            <a:xfrm>
              <a:off x="5992493" y="5720493"/>
              <a:ext cx="1914525" cy="644266"/>
              <a:chOff x="3614738" y="3056197"/>
              <a:chExt cx="1914525" cy="644266"/>
            </a:xfrm>
          </p:grpSpPr>
          <p:pic>
            <p:nvPicPr>
              <p:cNvPr id="1538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385" name="TextBox 35"/>
              <p:cNvSpPr txBox="1">
                <a:spLocks noChangeArrowheads="1"/>
              </p:cNvSpPr>
              <p:nvPr/>
            </p:nvSpPr>
            <p:spPr bwMode="auto">
              <a:xfrm>
                <a:off x="4154498" y="3056197"/>
                <a:ext cx="715175" cy="6406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</a:p>
            </p:txBody>
          </p:sp>
        </p:grpSp>
      </p:grp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827088" y="304800"/>
            <a:ext cx="7715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Татар телендә ничә сузык аваз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хәрефләре бар?</a:t>
            </a:r>
          </a:p>
        </p:txBody>
      </p: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6961188" y="4797425"/>
            <a:ext cx="1282700" cy="1470025"/>
            <a:chOff x="3120143" y="4085456"/>
            <a:chExt cx="1914525" cy="2063279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5377" name="Группа 39"/>
            <p:cNvGrpSpPr>
              <a:grpSpLocks/>
            </p:cNvGrpSpPr>
            <p:nvPr/>
          </p:nvGrpSpPr>
          <p:grpSpPr bwMode="auto">
            <a:xfrm>
              <a:off x="3120143" y="5499527"/>
              <a:ext cx="1914525" cy="649208"/>
              <a:chOff x="3614738" y="3051255"/>
              <a:chExt cx="1914525" cy="649208"/>
            </a:xfrm>
          </p:grpSpPr>
          <p:pic>
            <p:nvPicPr>
              <p:cNvPr id="1537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379" name="TextBox 41"/>
              <p:cNvSpPr txBox="1">
                <a:spLocks noChangeArrowheads="1"/>
              </p:cNvSpPr>
              <p:nvPr/>
            </p:nvSpPr>
            <p:spPr bwMode="auto">
              <a:xfrm>
                <a:off x="4271998" y="3051255"/>
                <a:ext cx="505157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</p:txBody>
          </p:sp>
        </p:grpSp>
      </p:grpSp>
      <p:pic>
        <p:nvPicPr>
          <p:cNvPr id="37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0092" flipH="1">
            <a:off x="4743450" y="5702300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1265238" y="1527175"/>
            <a:ext cx="5699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гласных в татарском алфавите?</a:t>
            </a:r>
            <a:endParaRPr lang="ru-RU" altLang="ru-RU" sz="2400" i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Управляющая кнопка: домой 28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Управляющая кнопка: назад 29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35 0.03541 L -0.05035 -0.06968 C -0.05035 -0.11667 -0.0092 -0.17454 0.0243 -0.17454 L 0.0993 -0.17454 " pathEditMode="relative" rAng="0" ptsTypes="FfFF">
                                      <p:cBhvr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103688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395288" y="4470400"/>
            <a:ext cx="1439862" cy="1550988"/>
            <a:chOff x="395536" y="3933056"/>
            <a:chExt cx="2196130" cy="2088232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67544" y="39330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6419" name="Группа 23"/>
            <p:cNvGrpSpPr>
              <a:grpSpLocks/>
            </p:cNvGrpSpPr>
            <p:nvPr/>
          </p:nvGrpSpPr>
          <p:grpSpPr bwMode="auto">
            <a:xfrm>
              <a:off x="395536" y="4556324"/>
              <a:ext cx="2196130" cy="1464964"/>
              <a:chOff x="3614738" y="2235499"/>
              <a:chExt cx="2196130" cy="1464964"/>
            </a:xfrm>
          </p:grpSpPr>
          <p:pic>
            <p:nvPicPr>
              <p:cNvPr id="1642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6421" name="TextBox 25"/>
              <p:cNvSpPr txBox="1">
                <a:spLocks noChangeArrowheads="1"/>
              </p:cNvSpPr>
              <p:nvPr/>
            </p:nvSpPr>
            <p:spPr bwMode="auto">
              <a:xfrm>
                <a:off x="4094685" y="2235499"/>
                <a:ext cx="1716183" cy="13679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0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гади</a:t>
                </a:r>
              </a:p>
            </p:txBody>
          </p:sp>
        </p:grp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555875" y="4678363"/>
            <a:ext cx="1282700" cy="1470025"/>
            <a:chOff x="3120143" y="4085456"/>
            <a:chExt cx="1914525" cy="2063279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6413" name="Группа 28"/>
            <p:cNvGrpSpPr>
              <a:grpSpLocks/>
            </p:cNvGrpSpPr>
            <p:nvPr/>
          </p:nvGrpSpPr>
          <p:grpSpPr bwMode="auto">
            <a:xfrm>
              <a:off x="3120143" y="5508304"/>
              <a:ext cx="1914525" cy="640431"/>
              <a:chOff x="3614738" y="3060032"/>
              <a:chExt cx="1914525" cy="640431"/>
            </a:xfrm>
          </p:grpSpPr>
          <p:pic>
            <p:nvPicPr>
              <p:cNvPr id="1641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6415" name="TextBox 30"/>
              <p:cNvSpPr txBox="1">
                <a:spLocks noChangeArrowheads="1"/>
              </p:cNvSpPr>
              <p:nvPr/>
            </p:nvSpPr>
            <p:spPr bwMode="auto">
              <a:xfrm>
                <a:off x="3722184" y="3060032"/>
                <a:ext cx="1457112" cy="561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0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кимлек</a:t>
                </a:r>
              </a:p>
            </p:txBody>
          </p:sp>
        </p:grp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4500563" y="4887913"/>
            <a:ext cx="1441450" cy="1493837"/>
            <a:chOff x="5887922" y="4293096"/>
            <a:chExt cx="2093094" cy="2071663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6084168" y="429309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6407" name="Группа 33"/>
            <p:cNvGrpSpPr>
              <a:grpSpLocks/>
            </p:cNvGrpSpPr>
            <p:nvPr/>
          </p:nvGrpSpPr>
          <p:grpSpPr bwMode="auto">
            <a:xfrm>
              <a:off x="5887922" y="5720493"/>
              <a:ext cx="2093094" cy="644266"/>
              <a:chOff x="3510167" y="3056197"/>
              <a:chExt cx="2093094" cy="644266"/>
            </a:xfrm>
          </p:grpSpPr>
          <p:pic>
            <p:nvPicPr>
              <p:cNvPr id="1640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6409" name="TextBox 35"/>
              <p:cNvSpPr txBox="1">
                <a:spLocks noChangeArrowheads="1"/>
              </p:cNvSpPr>
              <p:nvPr/>
            </p:nvSpPr>
            <p:spPr bwMode="auto">
              <a:xfrm>
                <a:off x="3510167" y="3056197"/>
                <a:ext cx="2093094" cy="5552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0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чагыштыру</a:t>
                </a:r>
              </a:p>
            </p:txBody>
          </p:sp>
        </p:grpSp>
      </p:grp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6948488" y="4797425"/>
            <a:ext cx="1295400" cy="1470025"/>
            <a:chOff x="3100685" y="4085456"/>
            <a:chExt cx="1933983" cy="2063279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6401" name="Группа 39"/>
            <p:cNvGrpSpPr>
              <a:grpSpLocks/>
            </p:cNvGrpSpPr>
            <p:nvPr/>
          </p:nvGrpSpPr>
          <p:grpSpPr bwMode="auto">
            <a:xfrm>
              <a:off x="3100685" y="5499527"/>
              <a:ext cx="1933983" cy="649208"/>
              <a:chOff x="3595280" y="3051255"/>
              <a:chExt cx="1933983" cy="649208"/>
            </a:xfrm>
          </p:grpSpPr>
          <p:pic>
            <p:nvPicPr>
              <p:cNvPr id="1640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6403" name="TextBox 41"/>
              <p:cNvSpPr txBox="1">
                <a:spLocks noChangeArrowheads="1"/>
              </p:cNvSpPr>
              <p:nvPr/>
            </p:nvSpPr>
            <p:spPr bwMode="auto">
              <a:xfrm>
                <a:off x="3595280" y="3051255"/>
                <a:ext cx="1880180" cy="561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0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артыклык</a:t>
                </a:r>
              </a:p>
            </p:txBody>
          </p:sp>
        </p:grpSp>
      </p:grp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107950" y="136525"/>
            <a:ext cx="88566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Нинди дәрәҗәдәге сыйфатларга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–рак,–рәк</a:t>
            </a: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кушымчалары ялгана? </a:t>
            </a:r>
            <a:endParaRPr lang="ru-RU" altLang="ru-RU" sz="40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0848" flipH="1">
            <a:off x="4572000" y="5683250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515938" y="1557338"/>
            <a:ext cx="8239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какой степени имён прилагательных окончания –рак,- рәк?</a:t>
            </a:r>
            <a:endParaRPr lang="ru-RU" altLang="ru-RU" sz="2400" i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Управляющая кнопка: домой 28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Управляющая кнопка: назад 29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35 0.03541 L -0.05035 -0.06968 C -0.05035 -0.11667 -0.0092 -0.17454 0.0243 -0.17454 L 0.0993 -0.17454 " pathEditMode="relative" rAng="0" ptsTypes="FfFF">
                                      <p:cBhvr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103688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555875" y="4678363"/>
            <a:ext cx="1282700" cy="1474787"/>
            <a:chOff x="3120143" y="4085456"/>
            <a:chExt cx="1914525" cy="2070420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7443" name="Группа 28"/>
            <p:cNvGrpSpPr>
              <a:grpSpLocks/>
            </p:cNvGrpSpPr>
            <p:nvPr/>
          </p:nvGrpSpPr>
          <p:grpSpPr bwMode="auto">
            <a:xfrm>
              <a:off x="3120143" y="5508304"/>
              <a:ext cx="1914525" cy="647572"/>
              <a:chOff x="3614738" y="3060032"/>
              <a:chExt cx="1914525" cy="647572"/>
            </a:xfrm>
          </p:grpSpPr>
          <p:pic>
            <p:nvPicPr>
              <p:cNvPr id="1744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445" name="TextBox 30"/>
              <p:cNvSpPr txBox="1">
                <a:spLocks noChangeArrowheads="1"/>
              </p:cNvSpPr>
              <p:nvPr/>
            </p:nvSpPr>
            <p:spPr bwMode="auto">
              <a:xfrm>
                <a:off x="4186318" y="3060032"/>
                <a:ext cx="892160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у, а</a:t>
                </a:r>
              </a:p>
            </p:txBody>
          </p:sp>
        </p:grp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6921500" y="4541838"/>
            <a:ext cx="1352550" cy="1492250"/>
            <a:chOff x="5992493" y="4293096"/>
            <a:chExt cx="1963883" cy="2071663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6084168" y="429309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7437" name="Группа 33"/>
            <p:cNvGrpSpPr>
              <a:grpSpLocks/>
            </p:cNvGrpSpPr>
            <p:nvPr/>
          </p:nvGrpSpPr>
          <p:grpSpPr bwMode="auto">
            <a:xfrm>
              <a:off x="5992493" y="5720493"/>
              <a:ext cx="1914525" cy="644266"/>
              <a:chOff x="3614738" y="3056197"/>
              <a:chExt cx="1914525" cy="644266"/>
            </a:xfrm>
          </p:grpSpPr>
          <p:pic>
            <p:nvPicPr>
              <p:cNvPr id="1743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439" name="TextBox 35"/>
              <p:cNvSpPr txBox="1">
                <a:spLocks noChangeArrowheads="1"/>
              </p:cNvSpPr>
              <p:nvPr/>
            </p:nvSpPr>
            <p:spPr bwMode="auto">
              <a:xfrm>
                <a:off x="3928474" y="3056197"/>
                <a:ext cx="1360042" cy="6406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ә, ө, ү</a:t>
                </a:r>
              </a:p>
            </p:txBody>
          </p:sp>
        </p:grpSp>
      </p:grp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4584700" y="4956175"/>
            <a:ext cx="1282700" cy="1471613"/>
            <a:chOff x="3120143" y="4085456"/>
            <a:chExt cx="1914525" cy="2063279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7431" name="Группа 39"/>
            <p:cNvGrpSpPr>
              <a:grpSpLocks/>
            </p:cNvGrpSpPr>
            <p:nvPr/>
          </p:nvGrpSpPr>
          <p:grpSpPr bwMode="auto">
            <a:xfrm>
              <a:off x="3120143" y="5499527"/>
              <a:ext cx="1914525" cy="649208"/>
              <a:chOff x="3614738" y="3051255"/>
              <a:chExt cx="1914525" cy="649208"/>
            </a:xfrm>
          </p:grpSpPr>
          <p:pic>
            <p:nvPicPr>
              <p:cNvPr id="1743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433" name="TextBox 41"/>
              <p:cNvSpPr txBox="1">
                <a:spLocks noChangeArrowheads="1"/>
              </p:cNvSpPr>
              <p:nvPr/>
            </p:nvSpPr>
            <p:spPr bwMode="auto">
              <a:xfrm>
                <a:off x="3810166" y="3051255"/>
                <a:ext cx="1519299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и, о, ы</a:t>
                </a:r>
              </a:p>
            </p:txBody>
          </p:sp>
        </p:grpSp>
      </p:grp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476375" y="188913"/>
            <a:ext cx="72723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Татар телендә генә булган     сузыкларны табыгыз</a:t>
            </a:r>
            <a:endParaRPr lang="ru-RU" altLang="ru-RU" sz="40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395288" y="4470400"/>
            <a:ext cx="1274762" cy="1550988"/>
            <a:chOff x="395534" y="4470871"/>
            <a:chExt cx="1274964" cy="1550417"/>
          </a:xfrm>
        </p:grpSpPr>
        <p:grpSp>
          <p:nvGrpSpPr>
            <p:cNvPr id="17422" name="Группа 21"/>
            <p:cNvGrpSpPr>
              <a:grpSpLocks/>
            </p:cNvGrpSpPr>
            <p:nvPr/>
          </p:nvGrpSpPr>
          <p:grpSpPr bwMode="auto">
            <a:xfrm>
              <a:off x="395534" y="4470871"/>
              <a:ext cx="1274964" cy="1550410"/>
              <a:chOff x="395536" y="3933056"/>
              <a:chExt cx="1944216" cy="2088232"/>
            </a:xfrm>
          </p:grpSpPr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467544" y="3933056"/>
                <a:ext cx="1872208" cy="1512169"/>
              </a:xfrm>
              <a:prstGeom prst="roundRect">
                <a:avLst/>
              </a:prstGeom>
              <a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45000" r="-45000"/>
                </a:stretch>
              </a:blip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pic>
            <p:nvPicPr>
              <p:cNvPr id="17427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536" y="5478363"/>
                <a:ext cx="1914524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7423" name="TextBox 36"/>
            <p:cNvSpPr txBox="1">
              <a:spLocks noChangeArrowheads="1"/>
            </p:cNvSpPr>
            <p:nvPr/>
          </p:nvSpPr>
          <p:spPr bwMode="auto">
            <a:xfrm>
              <a:off x="395536" y="5559623"/>
              <a:ext cx="1217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ы, э/е, и</a:t>
              </a:r>
            </a:p>
          </p:txBody>
        </p:sp>
      </p:grpSp>
      <p:pic>
        <p:nvPicPr>
          <p:cNvPr id="24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100" y="5453063"/>
            <a:ext cx="1304925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684213" y="1454150"/>
            <a:ext cx="7880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айди гласные, которые есть только в татарском языке.</a:t>
            </a:r>
          </a:p>
        </p:txBody>
      </p:sp>
      <p:sp>
        <p:nvSpPr>
          <p:cNvPr id="29" name="Управляющая кнопка: домой 28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Управляющая кнопка: назад 29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26 0.0294 L -0.02378 0.0294 C -0.08003 0.0294 -0.14982 -0.01527 -0.14982 -0.05231 L -0.14982 -0.13472 " pathEditMode="relative" rAng="16200000" ptsTypes="FfFF">
                                      <p:cBhvr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" y="-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103688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555875" y="4678363"/>
            <a:ext cx="1282700" cy="1474787"/>
            <a:chOff x="3120142" y="4085456"/>
            <a:chExt cx="1914526" cy="2070420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8467" name="Группа 28"/>
            <p:cNvGrpSpPr>
              <a:grpSpLocks/>
            </p:cNvGrpSpPr>
            <p:nvPr/>
          </p:nvGrpSpPr>
          <p:grpSpPr bwMode="auto">
            <a:xfrm>
              <a:off x="3120142" y="5508304"/>
              <a:ext cx="1914526" cy="647572"/>
              <a:chOff x="3614737" y="3060032"/>
              <a:chExt cx="1914526" cy="647572"/>
            </a:xfrm>
          </p:grpSpPr>
          <p:pic>
            <p:nvPicPr>
              <p:cNvPr id="1846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469" name="TextBox 30"/>
              <p:cNvSpPr txBox="1">
                <a:spLocks noChangeArrowheads="1"/>
              </p:cNvSpPr>
              <p:nvPr/>
            </p:nvSpPr>
            <p:spPr bwMode="auto">
              <a:xfrm>
                <a:off x="3614737" y="3060032"/>
                <a:ext cx="1854160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юнәлеш</a:t>
                </a:r>
              </a:p>
            </p:txBody>
          </p:sp>
        </p:grp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4572000" y="4887913"/>
            <a:ext cx="1352550" cy="1493837"/>
            <a:chOff x="5992493" y="4293096"/>
            <a:chExt cx="1963883" cy="2071663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6084168" y="429309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8461" name="Группа 33"/>
            <p:cNvGrpSpPr>
              <a:grpSpLocks/>
            </p:cNvGrpSpPr>
            <p:nvPr/>
          </p:nvGrpSpPr>
          <p:grpSpPr bwMode="auto">
            <a:xfrm>
              <a:off x="5992493" y="5720493"/>
              <a:ext cx="1914525" cy="644266"/>
              <a:chOff x="3614738" y="3056197"/>
              <a:chExt cx="1914525" cy="644266"/>
            </a:xfrm>
          </p:grpSpPr>
          <p:pic>
            <p:nvPicPr>
              <p:cNvPr id="1846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463" name="TextBox 35"/>
              <p:cNvSpPr txBox="1">
                <a:spLocks noChangeArrowheads="1"/>
              </p:cNvSpPr>
              <p:nvPr/>
            </p:nvSpPr>
            <p:spPr bwMode="auto">
              <a:xfrm>
                <a:off x="3928474" y="3056197"/>
                <a:ext cx="1350729" cy="6406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иялек</a:t>
                </a:r>
              </a:p>
            </p:txBody>
          </p:sp>
        </p:grpSp>
      </p:grp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6961188" y="4797425"/>
            <a:ext cx="1282700" cy="1470025"/>
            <a:chOff x="3120143" y="4085456"/>
            <a:chExt cx="1914525" cy="2063279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8455" name="Группа 39"/>
            <p:cNvGrpSpPr>
              <a:grpSpLocks/>
            </p:cNvGrpSpPr>
            <p:nvPr/>
          </p:nvGrpSpPr>
          <p:grpSpPr bwMode="auto">
            <a:xfrm>
              <a:off x="3120143" y="5499527"/>
              <a:ext cx="1914525" cy="649208"/>
              <a:chOff x="3614738" y="3051255"/>
              <a:chExt cx="1914525" cy="649208"/>
            </a:xfrm>
          </p:grpSpPr>
          <p:pic>
            <p:nvPicPr>
              <p:cNvPr id="1845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457" name="TextBox 41"/>
              <p:cNvSpPr txBox="1">
                <a:spLocks noChangeArrowheads="1"/>
              </p:cNvSpPr>
              <p:nvPr/>
            </p:nvSpPr>
            <p:spPr bwMode="auto">
              <a:xfrm>
                <a:off x="3810166" y="3051255"/>
                <a:ext cx="1555178" cy="647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төшем</a:t>
                </a:r>
              </a:p>
            </p:txBody>
          </p:sp>
        </p:grpSp>
      </p:grp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395288" y="4470400"/>
            <a:ext cx="1274762" cy="1550988"/>
            <a:chOff x="395534" y="4470871"/>
            <a:chExt cx="1274964" cy="1550417"/>
          </a:xfrm>
        </p:grpSpPr>
        <p:grpSp>
          <p:nvGrpSpPr>
            <p:cNvPr id="18446" name="Группа 21"/>
            <p:cNvGrpSpPr>
              <a:grpSpLocks/>
            </p:cNvGrpSpPr>
            <p:nvPr/>
          </p:nvGrpSpPr>
          <p:grpSpPr bwMode="auto">
            <a:xfrm>
              <a:off x="395534" y="4470871"/>
              <a:ext cx="1274964" cy="1550410"/>
              <a:chOff x="395536" y="3933056"/>
              <a:chExt cx="1944216" cy="2088232"/>
            </a:xfrm>
          </p:grpSpPr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467544" y="3933056"/>
                <a:ext cx="1872208" cy="1512169"/>
              </a:xfrm>
              <a:prstGeom prst="roundRect">
                <a:avLst/>
              </a:prstGeom>
              <a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45000" r="-45000"/>
                </a:stretch>
              </a:blip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pic>
            <p:nvPicPr>
              <p:cNvPr id="18451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536" y="5478363"/>
                <a:ext cx="1914524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8447" name="TextBox 36"/>
            <p:cNvSpPr txBox="1">
              <a:spLocks noChangeArrowheads="1"/>
            </p:cNvSpPr>
            <p:nvPr/>
          </p:nvSpPr>
          <p:spPr bwMode="auto">
            <a:xfrm>
              <a:off x="616380" y="5559623"/>
              <a:ext cx="7152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баш</a:t>
              </a:r>
            </a:p>
          </p:txBody>
        </p:sp>
      </p:grp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835150" y="260350"/>
            <a:ext cx="71485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 i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Аның -</a:t>
            </a:r>
            <a:r>
              <a:rPr lang="tt-RU" altLang="ru-RU" sz="4000" b="1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 алмашлыгы-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кайсы килештә ?</a:t>
            </a:r>
            <a:endParaRPr lang="ru-RU" altLang="ru-RU" sz="40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1140" flipH="1">
            <a:off x="4668838" y="5484813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1485900" y="1412875"/>
            <a:ext cx="5794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 падеж местоимения .</a:t>
            </a:r>
            <a:endParaRPr lang="ru-RU" altLang="ru-RU" i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Управляющая кнопка: домой 28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Управляющая кнопка: назад 29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35 0.03541 L -0.05035 -0.06968 C -0.05035 -0.11667 -0.0092 -0.17454 0.0243 -0.17454 L 0.0993 -0.17454 " pathEditMode="relative" rAng="0" ptsTypes="FfFF">
                                      <p:cBhvr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a6008.rimg.info/file.php_id=1140940005a58718d72a8ffc8a18c3ee71ddcf062.gif&amp;cp=24a8b8c5def3fe25d5146bed9c76d7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7326517" y="5512170"/>
            <a:ext cx="1112829" cy="862026"/>
          </a:xfrm>
          <a:prstGeom prst="round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5000" r="-45000"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462" name="Прямоугольник 4"/>
          <p:cNvSpPr>
            <a:spLocks noChangeArrowheads="1"/>
          </p:cNvSpPr>
          <p:nvPr/>
        </p:nvSpPr>
        <p:spPr bwMode="auto">
          <a:xfrm>
            <a:off x="527050" y="115888"/>
            <a:ext cx="848995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(1)Аңа рота китеп барган юлдан бер тапкыр үтәргә дә туры килгән иде.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3" name="Прямоугольник 20"/>
          <p:cNvSpPr>
            <a:spLocks noChangeArrowheads="1"/>
          </p:cNvSpPr>
          <p:nvPr/>
        </p:nvSpPr>
        <p:spPr bwMode="auto">
          <a:xfrm>
            <a:off x="508000" y="1125538"/>
            <a:ext cx="4572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(2)Ул балага күтәрелеп карады.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476250" y="1628775"/>
            <a:ext cx="8559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(3)Бала зур булып ачылган күзләре белән аңа бик җитди карап тора.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296863" y="2997200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В1.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Икенче җөмләдәге нечкә әйтелешле сүзне языгыз. </a:t>
            </a:r>
            <a:endParaRPr lang="ru-RU" altLang="ru-RU" sz="200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23850" y="3471863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В2.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Рус теленнән кергән алынма сүзне языгыз.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296863" y="3971925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В3.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Сыйфат булган җөмләнең санын күрсәтегез.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8" name="Прямоугольник 34"/>
          <p:cNvSpPr>
            <a:spLocks noChangeArrowheads="1"/>
          </p:cNvSpPr>
          <p:nvPr/>
        </p:nvSpPr>
        <p:spPr bwMode="auto">
          <a:xfrm>
            <a:off x="309563" y="4545013"/>
            <a:ext cx="8640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В4.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Дүртенче җөмләнең  иясен табыгыз һәм төшем килешенә куеп языгыз.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323850" y="5118100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В5.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Икенче җөмләнең әйтелү максаты буенча төрен билгеләгез.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296863" y="5589588"/>
            <a:ext cx="8001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В6.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Ясалышы буенча </a:t>
            </a:r>
            <a:r>
              <a:rPr lang="tt-RU" altLang="ru-RU" sz="2000" i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күзләре 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сүзенең төрен билгеләгез.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2227263" y="1557338"/>
            <a:ext cx="14398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508125" y="549275"/>
            <a:ext cx="71913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6770688" y="3397250"/>
            <a:ext cx="1231900" cy="827088"/>
            <a:chOff x="6935555" y="5466933"/>
            <a:chExt cx="1610030" cy="1227920"/>
          </a:xfrm>
        </p:grpSpPr>
        <p:pic>
          <p:nvPicPr>
            <p:cNvPr id="19486" name="Picture 24" descr="GIF анимация, анимашки. Дельфин.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935555" y="5742353"/>
              <a:ext cx="856431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7" name="Picture 24" descr="GIF анимация, анимашки. Дельфин.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369649">
              <a:off x="7791986" y="5466933"/>
              <a:ext cx="753599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4" name="Прямая соединительная линия 43"/>
          <p:cNvCxnSpPr/>
          <p:nvPr/>
        </p:nvCxnSpPr>
        <p:spPr>
          <a:xfrm>
            <a:off x="7072313" y="2044700"/>
            <a:ext cx="812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460375" y="2349500"/>
            <a:ext cx="1951038" cy="466725"/>
            <a:chOff x="460375" y="2349500"/>
            <a:chExt cx="1951038" cy="466725"/>
          </a:xfrm>
        </p:grpSpPr>
        <p:sp>
          <p:nvSpPr>
            <p:cNvPr id="19484" name="Прямоугольник 23"/>
            <p:cNvSpPr>
              <a:spLocks noChangeArrowheads="1"/>
            </p:cNvSpPr>
            <p:nvPr/>
          </p:nvSpPr>
          <p:spPr bwMode="auto">
            <a:xfrm>
              <a:off x="460375" y="2349500"/>
              <a:ext cx="903288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(4)Бу</a:t>
              </a:r>
              <a:endPara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85" name="Прямоугольник 44"/>
            <p:cNvSpPr>
              <a:spLocks noChangeArrowheads="1"/>
            </p:cNvSpPr>
            <p:nvPr/>
          </p:nvSpPr>
          <p:spPr bwMode="auto">
            <a:xfrm>
              <a:off x="1304925" y="2354263"/>
              <a:ext cx="11064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караш</a:t>
              </a:r>
              <a:endPara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2266950" y="2362200"/>
            <a:ext cx="1584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Зарифның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3740150" y="2349500"/>
            <a:ext cx="16240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икеләнүен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5295900" y="2349500"/>
            <a:ext cx="10112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өзде.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4608513" y="1217613"/>
            <a:ext cx="19081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1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Гади җөмлә.</a:t>
            </a:r>
            <a:endParaRPr lang="ru-RU" altLang="ru-RU" sz="16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589088" y="2020888"/>
            <a:ext cx="406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9484" idx="2"/>
          </p:cNvCxnSpPr>
          <p:nvPr/>
        </p:nvCxnSpPr>
        <p:spPr>
          <a:xfrm>
            <a:off x="912813" y="2809875"/>
            <a:ext cx="1211262" cy="63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3481388" y="1557338"/>
            <a:ext cx="26749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1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Тамыр һәм кушымча</a:t>
            </a:r>
            <a:endParaRPr lang="ru-RU" altLang="ru-RU" sz="16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44"/>
          <p:cNvSpPr>
            <a:spLocks noChangeArrowheads="1"/>
          </p:cNvSpPr>
          <p:nvPr/>
        </p:nvSpPr>
        <p:spPr bwMode="auto">
          <a:xfrm>
            <a:off x="1289050" y="2241550"/>
            <a:ext cx="1609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1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карашны</a:t>
            </a:r>
            <a:endParaRPr lang="ru-RU" altLang="ru-RU" sz="16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4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8"/>
                  </p:tgtEl>
                </p:cond>
              </p:nextCondLst>
            </p:seq>
          </p:childTnLst>
        </p:cTn>
      </p:par>
    </p:tnLst>
    <p:bldLst>
      <p:bldP spid="22" grpId="0"/>
      <p:bldP spid="46" grpId="0"/>
      <p:bldP spid="47" grpId="0"/>
      <p:bldP spid="48" grpId="0"/>
      <p:bldP spid="50" grpId="0"/>
      <p:bldP spid="51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a6008.rimg.info/file.php_id=1140940005a58718d72a8ffc8a18c3ee71ddcf062.gif&amp;cp=24a8b8c5def3fe25d5146bed9c76d7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7326517" y="5512170"/>
            <a:ext cx="1112829" cy="862026"/>
          </a:xfrm>
          <a:prstGeom prst="round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5000" r="-45000"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486" name="Прямоугольник 4"/>
          <p:cNvSpPr>
            <a:spLocks noChangeArrowheads="1"/>
          </p:cNvSpPr>
          <p:nvPr/>
        </p:nvSpPr>
        <p:spPr bwMode="auto">
          <a:xfrm>
            <a:off x="527050" y="115888"/>
            <a:ext cx="848995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(1)Аңа рота китеп барган юлдан бер тапкыр үтәргә дә туры килгән иде.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7" name="Прямоугольник 20"/>
          <p:cNvSpPr>
            <a:spLocks noChangeArrowheads="1"/>
          </p:cNvSpPr>
          <p:nvPr/>
        </p:nvSpPr>
        <p:spPr bwMode="auto">
          <a:xfrm>
            <a:off x="508000" y="1125538"/>
            <a:ext cx="4572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(2)Ул балага күтәрелеп карады.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476250" y="1628775"/>
            <a:ext cx="8559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(3)Бала зур булып ачылган күзләре белән аңа бик җитди карап тора.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296863" y="2997200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В1.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Икенче җөмләдәге нечкә әйтелешле сүзне языгыз. </a:t>
            </a:r>
            <a:endParaRPr lang="ru-RU" altLang="ru-RU" sz="200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23850" y="3471863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В2.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Рус теленнән кергән алынма сүзне языгыз.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296863" y="3971925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В3.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Сыйфат булган җөмләнең санын күрсәтегез.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8" name="Прямоугольник 34"/>
          <p:cNvSpPr>
            <a:spLocks noChangeArrowheads="1"/>
          </p:cNvSpPr>
          <p:nvPr/>
        </p:nvSpPr>
        <p:spPr bwMode="auto">
          <a:xfrm>
            <a:off x="309563" y="4545013"/>
            <a:ext cx="8640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В4.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Дүртенче җөмләнең  иясен табыгыз һәм төшем килешенә куеп языгыз.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323850" y="5118100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В5.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Икенче җөмләнең әйтелү максаты буенча төрен билгеләгез.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296863" y="5589588"/>
            <a:ext cx="8001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t-RU" altLang="ru-RU" sz="2000" b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В6.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Ясалышы буенча </a:t>
            </a:r>
            <a:r>
              <a:rPr lang="tt-RU" altLang="ru-RU" sz="2000" i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күзләре </a:t>
            </a:r>
            <a:r>
              <a:rPr lang="tt-RU" altLang="ru-RU" sz="200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сүзенең төрен билгеләгез.</a:t>
            </a: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2227263" y="1557338"/>
            <a:ext cx="14398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508125" y="549275"/>
            <a:ext cx="71913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6770688" y="3397250"/>
            <a:ext cx="1231900" cy="827088"/>
            <a:chOff x="6935555" y="5466933"/>
            <a:chExt cx="1610030" cy="1227920"/>
          </a:xfrm>
        </p:grpSpPr>
        <p:pic>
          <p:nvPicPr>
            <p:cNvPr id="20511" name="Picture 24" descr="GIF анимация, анимашки. Дельфин.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935555" y="5742353"/>
              <a:ext cx="856431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2" name="Picture 24" descr="GIF анимация, анимашки. Дельфин.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369649">
              <a:off x="7791986" y="5466933"/>
              <a:ext cx="753599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4" name="Прямая соединительная линия 43"/>
          <p:cNvCxnSpPr/>
          <p:nvPr/>
        </p:nvCxnSpPr>
        <p:spPr>
          <a:xfrm>
            <a:off x="7072313" y="2044700"/>
            <a:ext cx="812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99" name="Группа 5"/>
          <p:cNvGrpSpPr>
            <a:grpSpLocks/>
          </p:cNvGrpSpPr>
          <p:nvPr/>
        </p:nvGrpSpPr>
        <p:grpSpPr bwMode="auto">
          <a:xfrm>
            <a:off x="460375" y="2349500"/>
            <a:ext cx="1951038" cy="466725"/>
            <a:chOff x="460375" y="2349500"/>
            <a:chExt cx="1951038" cy="466725"/>
          </a:xfrm>
        </p:grpSpPr>
        <p:sp>
          <p:nvSpPr>
            <p:cNvPr id="20509" name="Прямоугольник 23"/>
            <p:cNvSpPr>
              <a:spLocks noChangeArrowheads="1"/>
            </p:cNvSpPr>
            <p:nvPr/>
          </p:nvSpPr>
          <p:spPr bwMode="auto">
            <a:xfrm>
              <a:off x="460375" y="2349500"/>
              <a:ext cx="903288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(4)Бу</a:t>
              </a:r>
              <a:endPara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10" name="Прямоугольник 44"/>
            <p:cNvSpPr>
              <a:spLocks noChangeArrowheads="1"/>
            </p:cNvSpPr>
            <p:nvPr/>
          </p:nvSpPr>
          <p:spPr bwMode="auto">
            <a:xfrm>
              <a:off x="1304925" y="2354263"/>
              <a:ext cx="11064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караш</a:t>
              </a:r>
              <a:endPara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2266950" y="2362200"/>
            <a:ext cx="1584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Зарифның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3740150" y="2349500"/>
            <a:ext cx="16240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икеләнүен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5295900" y="2349500"/>
            <a:ext cx="10112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өзде.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4608513" y="1217613"/>
            <a:ext cx="19081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1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Гади җөмлә.</a:t>
            </a:r>
            <a:endParaRPr lang="ru-RU" altLang="ru-RU" sz="16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589088" y="2020888"/>
            <a:ext cx="406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3481388" y="1557338"/>
            <a:ext cx="26749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1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Тамыр һәм кушымча</a:t>
            </a:r>
            <a:endParaRPr lang="ru-RU" altLang="ru-RU" sz="16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912813" y="2235200"/>
            <a:ext cx="1427162" cy="581025"/>
            <a:chOff x="912813" y="2235151"/>
            <a:chExt cx="1426939" cy="581074"/>
          </a:xfrm>
        </p:grpSpPr>
        <p:cxnSp>
          <p:nvCxnSpPr>
            <p:cNvPr id="31" name="Прямая соединительная линия 30"/>
            <p:cNvCxnSpPr>
              <a:stCxn id="20509" idx="2"/>
            </p:cNvCxnSpPr>
            <p:nvPr/>
          </p:nvCxnSpPr>
          <p:spPr>
            <a:xfrm>
              <a:off x="912813" y="2809874"/>
              <a:ext cx="1211073" cy="635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08" name="Прямоугольник 1"/>
            <p:cNvSpPr>
              <a:spLocks noChangeArrowheads="1"/>
            </p:cNvSpPr>
            <p:nvPr/>
          </p:nvSpPr>
          <p:spPr bwMode="auto">
            <a:xfrm>
              <a:off x="1366280" y="2235151"/>
              <a:ext cx="97347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16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карашны</a:t>
              </a:r>
              <a:endParaRPr lang="ru-RU" altLang="ru-RU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94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8"/>
                  </p:tgtEl>
                </p:cond>
              </p:nextCondLst>
            </p:seq>
          </p:childTnLst>
        </p:cTn>
      </p:par>
    </p:tnLst>
    <p:bldLst>
      <p:bldP spid="22" grpId="0"/>
      <p:bldP spid="46" grpId="0"/>
      <p:bldP spid="47" grpId="0"/>
      <p:bldP spid="48" grpId="0"/>
      <p:bldP spid="50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103688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395288" y="4470400"/>
            <a:ext cx="1274762" cy="1550988"/>
            <a:chOff x="395536" y="3933056"/>
            <a:chExt cx="1944216" cy="2088232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67544" y="39330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107" name="Группа 23"/>
            <p:cNvGrpSpPr>
              <a:grpSpLocks/>
            </p:cNvGrpSpPr>
            <p:nvPr/>
          </p:nvGrpSpPr>
          <p:grpSpPr bwMode="auto">
            <a:xfrm>
              <a:off x="395536" y="5461793"/>
              <a:ext cx="1914525" cy="559495"/>
              <a:chOff x="3614738" y="3140968"/>
              <a:chExt cx="1914525" cy="559495"/>
            </a:xfrm>
          </p:grpSpPr>
          <p:pic>
            <p:nvPicPr>
              <p:cNvPr id="310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109" name="TextBox 25"/>
              <p:cNvSpPr txBox="1">
                <a:spLocks noChangeArrowheads="1"/>
              </p:cNvSpPr>
              <p:nvPr/>
            </p:nvSpPr>
            <p:spPr bwMode="auto">
              <a:xfrm>
                <a:off x="4103673" y="3140968"/>
                <a:ext cx="1037840" cy="5578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алма</a:t>
                </a:r>
              </a:p>
            </p:txBody>
          </p:sp>
        </p:grp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555875" y="4678363"/>
            <a:ext cx="1282700" cy="1470025"/>
            <a:chOff x="3120143" y="4085456"/>
            <a:chExt cx="1914525" cy="2063279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101" name="Группа 28"/>
            <p:cNvGrpSpPr>
              <a:grpSpLocks/>
            </p:cNvGrpSpPr>
            <p:nvPr/>
          </p:nvGrpSpPr>
          <p:grpSpPr bwMode="auto">
            <a:xfrm>
              <a:off x="3120143" y="5508304"/>
              <a:ext cx="1914525" cy="640431"/>
              <a:chOff x="3614738" y="3060032"/>
              <a:chExt cx="1914525" cy="640431"/>
            </a:xfrm>
          </p:grpSpPr>
          <p:pic>
            <p:nvPicPr>
              <p:cNvPr id="310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103" name="TextBox 30"/>
              <p:cNvSpPr txBox="1">
                <a:spLocks noChangeArrowheads="1"/>
              </p:cNvSpPr>
              <p:nvPr/>
            </p:nvSpPr>
            <p:spPr bwMode="auto">
              <a:xfrm>
                <a:off x="4319523" y="3060032"/>
                <a:ext cx="486030" cy="461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</a:t>
                </a:r>
              </a:p>
            </p:txBody>
          </p:sp>
        </p:grp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4932363" y="4872038"/>
            <a:ext cx="1352550" cy="1492250"/>
            <a:chOff x="5992493" y="4293096"/>
            <a:chExt cx="1963883" cy="2071663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6084168" y="429309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095" name="Группа 33"/>
            <p:cNvGrpSpPr>
              <a:grpSpLocks/>
            </p:cNvGrpSpPr>
            <p:nvPr/>
          </p:nvGrpSpPr>
          <p:grpSpPr bwMode="auto">
            <a:xfrm>
              <a:off x="5992493" y="5720493"/>
              <a:ext cx="1914525" cy="644266"/>
              <a:chOff x="3614738" y="3056197"/>
              <a:chExt cx="1914525" cy="644266"/>
            </a:xfrm>
          </p:grpSpPr>
          <p:pic>
            <p:nvPicPr>
              <p:cNvPr id="309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097" name="TextBox 35"/>
              <p:cNvSpPr txBox="1">
                <a:spLocks noChangeArrowheads="1"/>
              </p:cNvSpPr>
              <p:nvPr/>
            </p:nvSpPr>
            <p:spPr bwMode="auto">
              <a:xfrm>
                <a:off x="4067942" y="3056197"/>
                <a:ext cx="934614" cy="461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китап</a:t>
                </a:r>
              </a:p>
            </p:txBody>
          </p:sp>
        </p:grpSp>
      </p:grp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258888" y="188913"/>
            <a:ext cx="687705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 генә иҗектән торган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сүзне табыгыз</a:t>
            </a:r>
            <a:endParaRPr lang="ru-RU" altLang="ru-RU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6961188" y="4797425"/>
            <a:ext cx="1282700" cy="1485900"/>
            <a:chOff x="3120143" y="4085456"/>
            <a:chExt cx="1914525" cy="2084740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089" name="Группа 39"/>
            <p:cNvGrpSpPr>
              <a:grpSpLocks/>
            </p:cNvGrpSpPr>
            <p:nvPr/>
          </p:nvGrpSpPr>
          <p:grpSpPr bwMode="auto">
            <a:xfrm>
              <a:off x="3120143" y="5589240"/>
              <a:ext cx="1914525" cy="580956"/>
              <a:chOff x="3614738" y="3140968"/>
              <a:chExt cx="1914525" cy="580956"/>
            </a:xfrm>
          </p:grpSpPr>
          <p:pic>
            <p:nvPicPr>
              <p:cNvPr id="309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091" name="TextBox 41"/>
              <p:cNvSpPr txBox="1">
                <a:spLocks noChangeArrowheads="1"/>
              </p:cNvSpPr>
              <p:nvPr/>
            </p:nvSpPr>
            <p:spPr bwMode="auto">
              <a:xfrm>
                <a:off x="4141872" y="3140968"/>
                <a:ext cx="1012279" cy="5809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ярма</a:t>
                </a:r>
              </a:p>
            </p:txBody>
          </p:sp>
        </p:grpSp>
      </p:grpSp>
      <p:pic>
        <p:nvPicPr>
          <p:cNvPr id="43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70175" y="5075238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1265238" y="1341438"/>
            <a:ext cx="6775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айдите слово, которое состоит из одного слога</a:t>
            </a:r>
          </a:p>
        </p:txBody>
      </p:sp>
      <p:sp>
        <p:nvSpPr>
          <p:cNvPr id="2" name="Управляющая кнопка: домой 1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27 0.10764 L 0.01927 -0.01736 C 0.01927 -0.07338 0.10382 -0.14236 0.17275 -0.14236 L 0.32639 -0.14236 " pathEditMode="relative" rAng="0" ptsTypes="FfFF">
                                      <p:cBhvr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47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a6008.rimg.info/file.php_id=1140940005a58718d72a8ffc8a18c3ee71ddcf062.gif&amp;cp=24a8b8c5def3fe25d5146bed9c76d7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1763688" y="5081157"/>
            <a:ext cx="1112829" cy="862026"/>
          </a:xfrm>
          <a:prstGeom prst="round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5000" r="-45000"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6770688" y="3397250"/>
            <a:ext cx="1231900" cy="827088"/>
            <a:chOff x="6935555" y="5466933"/>
            <a:chExt cx="1610030" cy="1227920"/>
          </a:xfrm>
        </p:grpSpPr>
        <p:pic>
          <p:nvPicPr>
            <p:cNvPr id="21520" name="Picture 24" descr="GIF анимация, анимашки. Дельфин.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935555" y="5742353"/>
              <a:ext cx="856431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21" name="Picture 24" descr="GIF анимация, анимашки. Дельфин.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369649">
              <a:off x="7791986" y="5466933"/>
              <a:ext cx="753599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511" name="Группа 26"/>
          <p:cNvGrpSpPr>
            <a:grpSpLocks/>
          </p:cNvGrpSpPr>
          <p:nvPr/>
        </p:nvGrpSpPr>
        <p:grpSpPr bwMode="auto">
          <a:xfrm>
            <a:off x="1165225" y="550863"/>
            <a:ext cx="7127875" cy="1809750"/>
            <a:chOff x="683568" y="404664"/>
            <a:chExt cx="7128792" cy="1809492"/>
          </a:xfrm>
        </p:grpSpPr>
        <p:sp>
          <p:nvSpPr>
            <p:cNvPr id="21513" name="Прямоугольник 5"/>
            <p:cNvSpPr>
              <a:spLocks noChangeArrowheads="1"/>
            </p:cNvSpPr>
            <p:nvPr/>
          </p:nvSpPr>
          <p:spPr bwMode="auto">
            <a:xfrm>
              <a:off x="683568" y="1340768"/>
              <a:ext cx="71287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http://stihoff.ucoz.ru/photo/leto/796679262/118-0-1275</a:t>
              </a:r>
              <a:endPara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14" name="Прямоугольник 6"/>
            <p:cNvSpPr>
              <a:spLocks noChangeArrowheads="1"/>
            </p:cNvSpPr>
            <p:nvPr/>
          </p:nvSpPr>
          <p:spPr bwMode="auto">
            <a:xfrm>
              <a:off x="683568" y="836712"/>
              <a:ext cx="32431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http://vsyaanimaciya.ru/photo/35</a:t>
              </a:r>
              <a:endPara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15" name="TextBox 7"/>
            <p:cNvSpPr txBox="1">
              <a:spLocks noChangeArrowheads="1"/>
            </p:cNvSpPr>
            <p:nvPr/>
          </p:nvSpPr>
          <p:spPr bwMode="auto">
            <a:xfrm>
              <a:off x="4450500" y="841745"/>
              <a:ext cx="78418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r>
                <a:rPr lang="tt-RU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өймә</a:t>
              </a:r>
              <a:endPara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16" name="Прямоугольник 8"/>
            <p:cNvSpPr>
              <a:spLocks noChangeArrowheads="1"/>
            </p:cNvSpPr>
            <p:nvPr/>
          </p:nvSpPr>
          <p:spPr bwMode="auto">
            <a:xfrm>
              <a:off x="683568" y="1844824"/>
              <a:ext cx="51125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http://gif</a:t>
              </a:r>
              <a:r>
                <a:rPr lang="ru-RU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2000.narod.ru/collection_another2.htm </a:t>
              </a:r>
              <a:endPara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17" name="Прямоугольник 9"/>
            <p:cNvSpPr>
              <a:spLocks noChangeArrowheads="1"/>
            </p:cNvSpPr>
            <p:nvPr/>
          </p:nvSpPr>
          <p:spPr bwMode="auto">
            <a:xfrm>
              <a:off x="5580112" y="1844824"/>
              <a:ext cx="12839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дельфин</a:t>
              </a:r>
            </a:p>
          </p:txBody>
        </p:sp>
        <p:sp>
          <p:nvSpPr>
            <p:cNvPr id="21518" name="TextBox 10"/>
            <p:cNvSpPr txBox="1">
              <a:spLocks noChangeArrowheads="1"/>
            </p:cNvSpPr>
            <p:nvPr/>
          </p:nvSpPr>
          <p:spPr bwMode="auto">
            <a:xfrm>
              <a:off x="6296424" y="1340768"/>
              <a:ext cx="5741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фон</a:t>
              </a:r>
            </a:p>
          </p:txBody>
        </p:sp>
        <p:sp>
          <p:nvSpPr>
            <p:cNvPr id="21519" name="Прямоугольник 11"/>
            <p:cNvSpPr>
              <a:spLocks noChangeArrowheads="1"/>
            </p:cNvSpPr>
            <p:nvPr/>
          </p:nvSpPr>
          <p:spPr bwMode="auto">
            <a:xfrm>
              <a:off x="1163934" y="404664"/>
              <a:ext cx="4894727" cy="369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Кулланылган сылтамалар :      </a:t>
              </a:r>
              <a:endPara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042988" y="2420938"/>
            <a:ext cx="6972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Бирем материалы 4нче сыйныфта уздырыла торган тесттан алынган.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103688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395288" y="4470400"/>
            <a:ext cx="1274762" cy="1570038"/>
            <a:chOff x="395536" y="3933056"/>
            <a:chExt cx="1944216" cy="2114047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67544" y="39330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4131" name="Группа 23"/>
            <p:cNvGrpSpPr>
              <a:grpSpLocks/>
            </p:cNvGrpSpPr>
            <p:nvPr/>
          </p:nvGrpSpPr>
          <p:grpSpPr bwMode="auto">
            <a:xfrm>
              <a:off x="395536" y="5342383"/>
              <a:ext cx="1914525" cy="704720"/>
              <a:chOff x="3614738" y="3021558"/>
              <a:chExt cx="1914525" cy="704720"/>
            </a:xfrm>
          </p:grpSpPr>
          <p:pic>
            <p:nvPicPr>
              <p:cNvPr id="413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133" name="TextBox 25"/>
              <p:cNvSpPr txBox="1">
                <a:spLocks noChangeArrowheads="1"/>
              </p:cNvSpPr>
              <p:nvPr/>
            </p:nvSpPr>
            <p:spPr bwMode="auto">
              <a:xfrm>
                <a:off x="4179421" y="3021558"/>
                <a:ext cx="574934" cy="704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8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</a:p>
            </p:txBody>
          </p:sp>
        </p:grp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555875" y="4678363"/>
            <a:ext cx="1282700" cy="1506537"/>
            <a:chOff x="3120143" y="4085456"/>
            <a:chExt cx="1914525" cy="2113401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4125" name="Группа 28"/>
            <p:cNvGrpSpPr>
              <a:grpSpLocks/>
            </p:cNvGrpSpPr>
            <p:nvPr/>
          </p:nvGrpSpPr>
          <p:grpSpPr bwMode="auto">
            <a:xfrm>
              <a:off x="3120143" y="5464943"/>
              <a:ext cx="1914525" cy="733914"/>
              <a:chOff x="3614738" y="3016671"/>
              <a:chExt cx="1914525" cy="733914"/>
            </a:xfrm>
          </p:grpSpPr>
          <p:pic>
            <p:nvPicPr>
              <p:cNvPr id="412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127" name="TextBox 30"/>
              <p:cNvSpPr txBox="1">
                <a:spLocks noChangeArrowheads="1"/>
              </p:cNvSpPr>
              <p:nvPr/>
            </p:nvSpPr>
            <p:spPr bwMode="auto">
              <a:xfrm>
                <a:off x="4169663" y="3016671"/>
                <a:ext cx="519509" cy="733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8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ь</a:t>
                </a:r>
              </a:p>
            </p:txBody>
          </p:sp>
        </p:grp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4932363" y="4872038"/>
            <a:ext cx="1352550" cy="1528762"/>
            <a:chOff x="5992493" y="4293096"/>
            <a:chExt cx="1963883" cy="2121253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6084168" y="429309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4119" name="Группа 33"/>
            <p:cNvGrpSpPr>
              <a:grpSpLocks/>
            </p:cNvGrpSpPr>
            <p:nvPr/>
          </p:nvGrpSpPr>
          <p:grpSpPr bwMode="auto">
            <a:xfrm>
              <a:off x="5992493" y="5688231"/>
              <a:ext cx="1914525" cy="726118"/>
              <a:chOff x="3614738" y="3023935"/>
              <a:chExt cx="1914525" cy="726118"/>
            </a:xfrm>
          </p:grpSpPr>
          <p:pic>
            <p:nvPicPr>
              <p:cNvPr id="412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121" name="TextBox 35"/>
              <p:cNvSpPr txBox="1">
                <a:spLocks noChangeArrowheads="1"/>
              </p:cNvSpPr>
              <p:nvPr/>
            </p:nvSpPr>
            <p:spPr bwMode="auto">
              <a:xfrm>
                <a:off x="4226833" y="3023935"/>
                <a:ext cx="538241" cy="726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8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ъ</a:t>
                </a:r>
              </a:p>
            </p:txBody>
          </p:sp>
        </p:grpSp>
      </p:grpSp>
      <p:sp>
        <p:nvSpPr>
          <p:cNvPr id="20" name="Прямоугольник 19">
            <a:hlinkClick r:id="rId6" action="ppaction://hlinksldjump" tooltip="какая буква попущена?"/>
          </p:cNvPr>
          <p:cNvSpPr>
            <a:spLocks noChangeArrowheads="1"/>
          </p:cNvSpPr>
          <p:nvPr/>
        </p:nvSpPr>
        <p:spPr bwMode="auto">
          <a:xfrm>
            <a:off x="1187450" y="115888"/>
            <a:ext cx="67341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Дәр...я сүзендә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кайсы хәреф төшеп калган?</a:t>
            </a:r>
            <a:endParaRPr lang="ru-RU" altLang="ru-RU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6961188" y="4797425"/>
            <a:ext cx="1282700" cy="1470025"/>
            <a:chOff x="3120143" y="4085456"/>
            <a:chExt cx="1914525" cy="2063279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3131840" y="4085456"/>
              <a:ext cx="1872208" cy="1512169"/>
            </a:xfrm>
            <a:prstGeom prst="round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4113" name="Группа 39"/>
            <p:cNvGrpSpPr>
              <a:grpSpLocks/>
            </p:cNvGrpSpPr>
            <p:nvPr/>
          </p:nvGrpSpPr>
          <p:grpSpPr bwMode="auto">
            <a:xfrm>
              <a:off x="3120143" y="5398524"/>
              <a:ext cx="1914525" cy="750211"/>
              <a:chOff x="3614738" y="2950252"/>
              <a:chExt cx="1914525" cy="750211"/>
            </a:xfrm>
          </p:grpSpPr>
          <p:pic>
            <p:nvPicPr>
              <p:cNvPr id="411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4738" y="3157538"/>
                <a:ext cx="1914525" cy="54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115" name="TextBox 41"/>
              <p:cNvSpPr txBox="1">
                <a:spLocks noChangeArrowheads="1"/>
              </p:cNvSpPr>
              <p:nvPr/>
            </p:nvSpPr>
            <p:spPr bwMode="auto">
              <a:xfrm>
                <a:off x="4193067" y="2950252"/>
                <a:ext cx="636709" cy="7339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8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ы</a:t>
                </a:r>
              </a:p>
            </p:txBody>
          </p:sp>
        </p:grpSp>
      </p:grpSp>
      <p:pic>
        <p:nvPicPr>
          <p:cNvPr id="37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17775" y="5043488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1746250" y="1454150"/>
            <a:ext cx="5346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 буква пропущена в этом слове?</a:t>
            </a:r>
            <a:endParaRPr lang="ru-RU" altLang="ru-RU" sz="2400" i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Управляющая кнопка: домой 28">
            <a:hlinkClick r:id="rId8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Управляющая кнопка: назад 29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Управляющая кнопка: далее 30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27 0.10764 L 0.01927 -0.01736 C 0.01927 -0.07338 0.10382 -0.14236 0.17275 -0.14236 L 0.32639 -0.14236 " pathEditMode="relative" rAng="0" ptsTypes="FfFF">
                                      <p:cBhvr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47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005263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042988" y="273050"/>
            <a:ext cx="7467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Кайсы рәттә </a:t>
            </a:r>
            <a:r>
              <a:rPr lang="tt-RU" altLang="ru-RU" sz="40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тезмә</a:t>
            </a: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сүзләр генә?</a:t>
            </a:r>
            <a:endParaRPr lang="ru-RU" altLang="ru-RU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03200" y="3933825"/>
            <a:ext cx="2036763" cy="1862138"/>
            <a:chOff x="203507" y="4445247"/>
            <a:chExt cx="2036072" cy="1863607"/>
          </a:xfrm>
        </p:grpSpPr>
        <p:pic>
          <p:nvPicPr>
            <p:cNvPr id="514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821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Скругленный прямоугольник 2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53" name="TextBox 42"/>
            <p:cNvSpPr txBox="1">
              <a:spLocks noChangeArrowheads="1"/>
            </p:cNvSpPr>
            <p:nvPr/>
          </p:nvSpPr>
          <p:spPr bwMode="auto">
            <a:xfrm>
              <a:off x="323528" y="5493430"/>
              <a:ext cx="1916051" cy="708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әти-әни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исәп-хисап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Группа 52"/>
          <p:cNvGrpSpPr>
            <a:grpSpLocks/>
          </p:cNvGrpSpPr>
          <p:nvPr/>
        </p:nvGrpSpPr>
        <p:grpSpPr bwMode="auto">
          <a:xfrm>
            <a:off x="2411413" y="4538663"/>
            <a:ext cx="1916112" cy="1914525"/>
            <a:chOff x="162098" y="4445247"/>
            <a:chExt cx="1916051" cy="1913995"/>
          </a:xfrm>
        </p:grpSpPr>
        <p:pic>
          <p:nvPicPr>
            <p:cNvPr id="514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49"/>
              <a:ext cx="1785922" cy="871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" name="Скругленный прямоугольник 54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48" name="TextBox 55"/>
            <p:cNvSpPr txBox="1">
              <a:spLocks noChangeArrowheads="1"/>
            </p:cNvSpPr>
            <p:nvPr/>
          </p:nvSpPr>
          <p:spPr bwMode="auto">
            <a:xfrm>
              <a:off x="162098" y="5579902"/>
              <a:ext cx="1916051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үги ана яфрагы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кура җиләге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7" name="Группа 56"/>
          <p:cNvGrpSpPr>
            <a:grpSpLocks/>
          </p:cNvGrpSpPr>
          <p:nvPr/>
        </p:nvGrpSpPr>
        <p:grpSpPr bwMode="auto">
          <a:xfrm>
            <a:off x="4500563" y="4673600"/>
            <a:ext cx="1785937" cy="1924050"/>
            <a:chOff x="203507" y="4445247"/>
            <a:chExt cx="1785922" cy="1923071"/>
          </a:xfrm>
        </p:grpSpPr>
        <p:pic>
          <p:nvPicPr>
            <p:cNvPr id="513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880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" name="Скругленный прямоугольник 58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43" name="TextBox 59"/>
            <p:cNvSpPr txBox="1">
              <a:spLocks noChangeArrowheads="1"/>
            </p:cNvSpPr>
            <p:nvPr/>
          </p:nvSpPr>
          <p:spPr bwMode="auto">
            <a:xfrm>
              <a:off x="519704" y="5493430"/>
              <a:ext cx="1469725" cy="707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һәрбер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тузбаш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1" name="Группа 60"/>
          <p:cNvGrpSpPr>
            <a:grpSpLocks/>
          </p:cNvGrpSpPr>
          <p:nvPr/>
        </p:nvGrpSpPr>
        <p:grpSpPr bwMode="auto">
          <a:xfrm>
            <a:off x="6948488" y="4030663"/>
            <a:ext cx="1916112" cy="1958975"/>
            <a:chOff x="203507" y="4445247"/>
            <a:chExt cx="1916051" cy="1959736"/>
          </a:xfrm>
        </p:grpSpPr>
        <p:pic>
          <p:nvPicPr>
            <p:cNvPr id="513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917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Скругленный прямоугольник 6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38" name="TextBox 63"/>
            <p:cNvSpPr txBox="1">
              <a:spLocks noChangeArrowheads="1"/>
            </p:cNvSpPr>
            <p:nvPr/>
          </p:nvSpPr>
          <p:spPr bwMode="auto">
            <a:xfrm>
              <a:off x="203507" y="5532984"/>
              <a:ext cx="1916051" cy="708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авылдаш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сыйныфташ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1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52688" y="5208588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2644775" y="1052513"/>
            <a:ext cx="3197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айди словосочетания</a:t>
            </a:r>
          </a:p>
        </p:txBody>
      </p:sp>
      <p:sp>
        <p:nvSpPr>
          <p:cNvPr id="24" name="Управляющая кнопка: домой 23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" name="Управляющая кнопка: назад 24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97 0.01829 L 0.04497 -0.06574 C 0.04497 -0.10347 0.1165 -0.14976 0.17483 -0.14976 L 0.30486 -0.14976 " pathEditMode="relative" rAng="0" ptsTypes="FfFF">
                                      <p:cBhvr>
                                        <p:cTn id="6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005263"/>
            <a:ext cx="10080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611188" y="417513"/>
            <a:ext cx="8043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Кайсы рәттә кушма сүзләр генә?</a:t>
            </a:r>
            <a:endParaRPr lang="ru-RU" altLang="ru-RU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03200" y="3933825"/>
            <a:ext cx="2036763" cy="2138363"/>
            <a:chOff x="203507" y="4445247"/>
            <a:chExt cx="2036072" cy="2139193"/>
          </a:xfrm>
        </p:grpSpPr>
        <p:pic>
          <p:nvPicPr>
            <p:cNvPr id="617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Скругленный прямоугольник 2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177" name="TextBox 42"/>
            <p:cNvSpPr txBox="1">
              <a:spLocks noChangeArrowheads="1"/>
            </p:cNvSpPr>
            <p:nvPr/>
          </p:nvSpPr>
          <p:spPr bwMode="auto">
            <a:xfrm>
              <a:off x="323528" y="5493430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ап-ак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савыт-саба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Группа 52"/>
          <p:cNvGrpSpPr>
            <a:grpSpLocks/>
          </p:cNvGrpSpPr>
          <p:nvPr/>
        </p:nvGrpSpPr>
        <p:grpSpPr bwMode="auto">
          <a:xfrm>
            <a:off x="2452688" y="4538663"/>
            <a:ext cx="2263775" cy="2139950"/>
            <a:chOff x="203507" y="4445247"/>
            <a:chExt cx="2262847" cy="2139193"/>
          </a:xfrm>
        </p:grpSpPr>
        <p:pic>
          <p:nvPicPr>
            <p:cNvPr id="616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" name="Скругленный прямоугольник 54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172" name="TextBox 55"/>
            <p:cNvSpPr txBox="1">
              <a:spLocks noChangeArrowheads="1"/>
            </p:cNvSpPr>
            <p:nvPr/>
          </p:nvSpPr>
          <p:spPr bwMode="auto">
            <a:xfrm>
              <a:off x="550303" y="5579902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Айнур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төнбоек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7" name="Группа 56"/>
          <p:cNvGrpSpPr>
            <a:grpSpLocks/>
          </p:cNvGrpSpPr>
          <p:nvPr/>
        </p:nvGrpSpPr>
        <p:grpSpPr bwMode="auto">
          <a:xfrm>
            <a:off x="4624388" y="4746625"/>
            <a:ext cx="2035175" cy="2138363"/>
            <a:chOff x="203507" y="4445247"/>
            <a:chExt cx="2036072" cy="2139193"/>
          </a:xfrm>
        </p:grpSpPr>
        <p:pic>
          <p:nvPicPr>
            <p:cNvPr id="616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" name="Скругленный прямоугольник 58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167" name="TextBox 59"/>
            <p:cNvSpPr txBox="1">
              <a:spLocks noChangeArrowheads="1"/>
            </p:cNvSpPr>
            <p:nvPr/>
          </p:nvSpPr>
          <p:spPr bwMode="auto">
            <a:xfrm>
              <a:off x="323528" y="5493430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карабодай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кәгаз</a:t>
              </a: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</a:p>
          </p:txBody>
        </p:sp>
      </p:grpSp>
      <p:grpSp>
        <p:nvGrpSpPr>
          <p:cNvPr id="61" name="Группа 60"/>
          <p:cNvGrpSpPr>
            <a:grpSpLocks/>
          </p:cNvGrpSpPr>
          <p:nvPr/>
        </p:nvGrpSpPr>
        <p:grpSpPr bwMode="auto">
          <a:xfrm>
            <a:off x="7119938" y="3860800"/>
            <a:ext cx="1916112" cy="2139950"/>
            <a:chOff x="203507" y="4445247"/>
            <a:chExt cx="1916051" cy="2139193"/>
          </a:xfrm>
        </p:grpSpPr>
        <p:pic>
          <p:nvPicPr>
            <p:cNvPr id="615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Скругленный прямоугольник 6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162" name="TextBox 63"/>
            <p:cNvSpPr txBox="1">
              <a:spLocks noChangeArrowheads="1"/>
            </p:cNvSpPr>
            <p:nvPr/>
          </p:nvSpPr>
          <p:spPr bwMode="auto">
            <a:xfrm>
              <a:off x="203507" y="5532984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Агыйдел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дөнья</a:t>
              </a:r>
            </a:p>
          </p:txBody>
        </p:sp>
      </p:grpSp>
      <p:pic>
        <p:nvPicPr>
          <p:cNvPr id="21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06675" y="5270500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2551113" y="1527175"/>
            <a:ext cx="3173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айди сложные слова </a:t>
            </a:r>
          </a:p>
        </p:txBody>
      </p:sp>
      <p:sp>
        <p:nvSpPr>
          <p:cNvPr id="24" name="Управляющая кнопка: домой 23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" name="Управляющая кнопка: назад 24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58 0.03912 L 0.06858 -0.05555 C 0.06858 -0.09791 0.13351 -0.15 0.18664 -0.15 L 0.30487 -0.15 " pathEditMode="relative" rAng="0" ptsTypes="FfFF">
                                      <p:cBhvr>
                                        <p:cTn id="6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933825"/>
            <a:ext cx="10080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07950" y="357188"/>
            <a:ext cx="8856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Кайсы рәттәге сүзләр 3 зат, берлек сан,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боерык фигыл</a:t>
            </a:r>
            <a:r>
              <a:rPr lang="ru-RU" altLang="ru-RU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tt-RU" altLang="ru-RU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дән генә тора?</a:t>
            </a:r>
            <a:endParaRPr lang="ru-RU" altLang="ru-RU" sz="36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03200" y="3933825"/>
            <a:ext cx="2281238" cy="2138363"/>
            <a:chOff x="203507" y="4445247"/>
            <a:chExt cx="2280261" cy="2139193"/>
          </a:xfrm>
        </p:grpSpPr>
        <p:pic>
          <p:nvPicPr>
            <p:cNvPr id="719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Скругленный прямоугольник 2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201" name="TextBox 42"/>
            <p:cNvSpPr txBox="1">
              <a:spLocks noChangeArrowheads="1"/>
            </p:cNvSpPr>
            <p:nvPr/>
          </p:nvSpPr>
          <p:spPr bwMode="auto">
            <a:xfrm>
              <a:off x="567717" y="5493430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кайта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ашый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Группа 52"/>
          <p:cNvGrpSpPr>
            <a:grpSpLocks/>
          </p:cNvGrpSpPr>
          <p:nvPr/>
        </p:nvGrpSpPr>
        <p:grpSpPr bwMode="auto">
          <a:xfrm>
            <a:off x="2452688" y="4538663"/>
            <a:ext cx="2263775" cy="2139950"/>
            <a:chOff x="203507" y="4445247"/>
            <a:chExt cx="2262847" cy="2139193"/>
          </a:xfrm>
        </p:grpSpPr>
        <p:pic>
          <p:nvPicPr>
            <p:cNvPr id="719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" name="Скругленный прямоугольник 54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96" name="TextBox 55"/>
            <p:cNvSpPr txBox="1">
              <a:spLocks noChangeArrowheads="1"/>
            </p:cNvSpPr>
            <p:nvPr/>
          </p:nvSpPr>
          <p:spPr bwMode="auto">
            <a:xfrm>
              <a:off x="550303" y="5579902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кайтсын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ашасын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7" name="Группа 56"/>
          <p:cNvGrpSpPr>
            <a:grpSpLocks/>
          </p:cNvGrpSpPr>
          <p:nvPr/>
        </p:nvGrpSpPr>
        <p:grpSpPr bwMode="auto">
          <a:xfrm>
            <a:off x="4500563" y="4673600"/>
            <a:ext cx="2035175" cy="2139950"/>
            <a:chOff x="203507" y="4445247"/>
            <a:chExt cx="2036072" cy="2139193"/>
          </a:xfrm>
        </p:grpSpPr>
        <p:pic>
          <p:nvPicPr>
            <p:cNvPr id="718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" name="Скругленный прямоугольник 58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91" name="TextBox 59"/>
            <p:cNvSpPr txBox="1">
              <a:spLocks noChangeArrowheads="1"/>
            </p:cNvSpPr>
            <p:nvPr/>
          </p:nvSpPr>
          <p:spPr bwMode="auto">
            <a:xfrm>
              <a:off x="323528" y="5493430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кайтам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ашыйм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1" name="Группа 60"/>
          <p:cNvGrpSpPr>
            <a:grpSpLocks/>
          </p:cNvGrpSpPr>
          <p:nvPr/>
        </p:nvGrpSpPr>
        <p:grpSpPr bwMode="auto">
          <a:xfrm>
            <a:off x="6832600" y="4030663"/>
            <a:ext cx="1916113" cy="2138362"/>
            <a:chOff x="87656" y="4445247"/>
            <a:chExt cx="1916051" cy="2139193"/>
          </a:xfrm>
        </p:grpSpPr>
        <p:pic>
          <p:nvPicPr>
            <p:cNvPr id="718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Скругленный прямоугольник 6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86" name="TextBox 63"/>
            <p:cNvSpPr txBox="1">
              <a:spLocks noChangeArrowheads="1"/>
            </p:cNvSpPr>
            <p:nvPr/>
          </p:nvSpPr>
          <p:spPr bwMode="auto">
            <a:xfrm>
              <a:off x="87656" y="5532984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кайтсыннар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ашасыннар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1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4413" y="5772150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0" y="151606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0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В каком ряду слова </a:t>
            </a:r>
            <a:r>
              <a:rPr lang="ru-RU" altLang="ru-RU" sz="20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3 лице, един.числе, повелительном наклонении?</a:t>
            </a:r>
          </a:p>
        </p:txBody>
      </p:sp>
      <p:sp>
        <p:nvSpPr>
          <p:cNvPr id="24" name="Управляющая кнопка: домой 23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" name="Управляющая кнопка: назад 24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97 0.02871 L 0.04497 -0.06597 C 0.04497 -0.10833 0.11632 -0.16041 0.17466 -0.16041 L 0.30487 -0.16041 " pathEditMode="relative" rAng="0" ptsTypes="FfFF">
                                      <p:cBhvr>
                                        <p:cTn id="6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933825"/>
            <a:ext cx="10080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785938" y="466725"/>
            <a:ext cx="5429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Дөрес язылышны тап.</a:t>
            </a:r>
            <a:endParaRPr lang="ru-RU" altLang="ru-RU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3" name="Группа 52"/>
          <p:cNvGrpSpPr>
            <a:grpSpLocks/>
          </p:cNvGrpSpPr>
          <p:nvPr/>
        </p:nvGrpSpPr>
        <p:grpSpPr bwMode="auto">
          <a:xfrm>
            <a:off x="250825" y="4081463"/>
            <a:ext cx="1903413" cy="2138362"/>
            <a:chOff x="203507" y="4445247"/>
            <a:chExt cx="1902807" cy="2139193"/>
          </a:xfrm>
        </p:grpSpPr>
        <p:pic>
          <p:nvPicPr>
            <p:cNvPr id="822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" name="Скругленный прямоугольник 54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228" name="TextBox 55"/>
            <p:cNvSpPr txBox="1">
              <a:spLocks noChangeArrowheads="1"/>
            </p:cNvSpPr>
            <p:nvPr/>
          </p:nvSpPr>
          <p:spPr bwMode="auto">
            <a:xfrm>
              <a:off x="287304" y="5579902"/>
              <a:ext cx="181901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 мең җиде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йөз илле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2268538" y="4530725"/>
            <a:ext cx="1911350" cy="2138363"/>
            <a:chOff x="2443880" y="4530457"/>
            <a:chExt cx="1912096" cy="2139193"/>
          </a:xfrm>
        </p:grpSpPr>
        <p:grpSp>
          <p:nvGrpSpPr>
            <p:cNvPr id="8218" name="Группа 4"/>
            <p:cNvGrpSpPr>
              <a:grpSpLocks/>
            </p:cNvGrpSpPr>
            <p:nvPr/>
          </p:nvGrpSpPr>
          <p:grpSpPr bwMode="auto">
            <a:xfrm>
              <a:off x="2443880" y="4530457"/>
              <a:ext cx="1785922" cy="2139193"/>
              <a:chOff x="203507" y="4445247"/>
              <a:chExt cx="1785922" cy="2139193"/>
            </a:xfrm>
          </p:grpSpPr>
          <p:pic>
            <p:nvPicPr>
              <p:cNvPr id="822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3507" y="5487750"/>
                <a:ext cx="1785922" cy="1096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395536" y="4445247"/>
                <a:ext cx="1441557" cy="1122712"/>
              </a:xfrm>
              <a:prstGeom prst="roundRect">
                <a:avLst/>
              </a:prstGeom>
              <a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45000" r="-45000"/>
                </a:stretch>
              </a:blip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8219" name="TextBox 20"/>
            <p:cNvSpPr txBox="1">
              <a:spLocks noChangeArrowheads="1"/>
            </p:cNvSpPr>
            <p:nvPr/>
          </p:nvSpPr>
          <p:spPr bwMode="auto">
            <a:xfrm>
              <a:off x="2536966" y="5716686"/>
              <a:ext cx="181901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бермең җиде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йөз илле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4500563" y="4646613"/>
            <a:ext cx="1914525" cy="2139950"/>
            <a:chOff x="4817245" y="4647089"/>
            <a:chExt cx="1914995" cy="2139193"/>
          </a:xfrm>
        </p:grpSpPr>
        <p:grpSp>
          <p:nvGrpSpPr>
            <p:cNvPr id="8212" name="Группа 56"/>
            <p:cNvGrpSpPr>
              <a:grpSpLocks/>
            </p:cNvGrpSpPr>
            <p:nvPr/>
          </p:nvGrpSpPr>
          <p:grpSpPr bwMode="auto">
            <a:xfrm>
              <a:off x="4817245" y="4647089"/>
              <a:ext cx="1785922" cy="2139193"/>
              <a:chOff x="203507" y="4445247"/>
              <a:chExt cx="1785922" cy="2139193"/>
            </a:xfrm>
          </p:grpSpPr>
          <p:pic>
            <p:nvPicPr>
              <p:cNvPr id="8214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3507" y="5487750"/>
                <a:ext cx="1785922" cy="1096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9" name="Скругленный прямоугольник 58"/>
              <p:cNvSpPr/>
              <p:nvPr/>
            </p:nvSpPr>
            <p:spPr>
              <a:xfrm>
                <a:off x="395536" y="4445247"/>
                <a:ext cx="1441557" cy="1122712"/>
              </a:xfrm>
              <a:prstGeom prst="roundRect">
                <a:avLst/>
              </a:prstGeom>
              <a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45000" r="-45000"/>
                </a:stretch>
              </a:blip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8213" name="TextBox 21"/>
            <p:cNvSpPr txBox="1">
              <a:spLocks noChangeArrowheads="1"/>
            </p:cNvSpPr>
            <p:nvPr/>
          </p:nvSpPr>
          <p:spPr bwMode="auto">
            <a:xfrm>
              <a:off x="4913230" y="5877272"/>
              <a:ext cx="181901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 мең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җидейөз илле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6948488" y="4030663"/>
            <a:ext cx="1871662" cy="2138362"/>
            <a:chOff x="6948264" y="4030546"/>
            <a:chExt cx="1872208" cy="2139193"/>
          </a:xfrm>
        </p:grpSpPr>
        <p:grpSp>
          <p:nvGrpSpPr>
            <p:cNvPr id="8206" name="Группа 60"/>
            <p:cNvGrpSpPr>
              <a:grpSpLocks/>
            </p:cNvGrpSpPr>
            <p:nvPr/>
          </p:nvGrpSpPr>
          <p:grpSpPr bwMode="auto">
            <a:xfrm>
              <a:off x="6948264" y="4030546"/>
              <a:ext cx="1785922" cy="2139193"/>
              <a:chOff x="203507" y="4445247"/>
              <a:chExt cx="1785922" cy="2139193"/>
            </a:xfrm>
          </p:grpSpPr>
          <p:pic>
            <p:nvPicPr>
              <p:cNvPr id="8208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3507" y="5487750"/>
                <a:ext cx="1785922" cy="1096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3" name="Скругленный прямоугольник 62"/>
              <p:cNvSpPr/>
              <p:nvPr/>
            </p:nvSpPr>
            <p:spPr>
              <a:xfrm>
                <a:off x="395536" y="4445247"/>
                <a:ext cx="1441557" cy="1122712"/>
              </a:xfrm>
              <a:prstGeom prst="roundRect">
                <a:avLst/>
              </a:prstGeom>
              <a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45000" r="-45000"/>
                </a:stretch>
              </a:blip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8207" name="TextBox 23"/>
            <p:cNvSpPr txBox="1">
              <a:spLocks noChangeArrowheads="1"/>
            </p:cNvSpPr>
            <p:nvPr/>
          </p:nvSpPr>
          <p:spPr bwMode="auto">
            <a:xfrm>
              <a:off x="7001462" y="5227347"/>
              <a:ext cx="181901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 мең җиде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йөзилле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5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8363" y="5456238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1611313" y="1454150"/>
            <a:ext cx="5553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ряду слова написаны правильно?</a:t>
            </a:r>
            <a:endParaRPr lang="ru-RU" altLang="ru-RU" sz="2400" i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Управляющая кнопка: домой 26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8" name="Управляющая кнопка: назад 27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9" name="Управляющая кнопка: далее 28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14 0.07453 L 0.04514 -0.00463 C 0.04514 -0.03982 0.17917 -0.08287 0.28889 -0.08287 L 0.53403 -0.08287 " pathEditMode="relative" rAng="0" ptsTypes="FfFF">
                                      <p:cBhvr>
                                        <p:cTn id="3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44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933825"/>
            <a:ext cx="10080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03200" y="3933825"/>
            <a:ext cx="2281238" cy="2138363"/>
            <a:chOff x="203507" y="4445247"/>
            <a:chExt cx="2280261" cy="2139193"/>
          </a:xfrm>
        </p:grpSpPr>
        <p:pic>
          <p:nvPicPr>
            <p:cNvPr id="924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Скругленный прямоугольник 2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249" name="TextBox 42"/>
            <p:cNvSpPr txBox="1">
              <a:spLocks noChangeArrowheads="1"/>
            </p:cNvSpPr>
            <p:nvPr/>
          </p:nvSpPr>
          <p:spPr bwMode="auto">
            <a:xfrm>
              <a:off x="567717" y="5493430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нар, нәр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лар, ләр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Группа 52"/>
          <p:cNvGrpSpPr>
            <a:grpSpLocks/>
          </p:cNvGrpSpPr>
          <p:nvPr/>
        </p:nvGrpSpPr>
        <p:grpSpPr bwMode="auto">
          <a:xfrm>
            <a:off x="2452688" y="4538663"/>
            <a:ext cx="2163762" cy="2139950"/>
            <a:chOff x="203507" y="4445247"/>
            <a:chExt cx="2162674" cy="2139193"/>
          </a:xfrm>
        </p:grpSpPr>
        <p:pic>
          <p:nvPicPr>
            <p:cNvPr id="924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" name="Скругленный прямоугольник 54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244" name="TextBox 55"/>
            <p:cNvSpPr txBox="1">
              <a:spLocks noChangeArrowheads="1"/>
            </p:cNvSpPr>
            <p:nvPr/>
          </p:nvSpPr>
          <p:spPr bwMode="auto">
            <a:xfrm>
              <a:off x="450130" y="5579902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а, мә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мый, ми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7" name="Группа 56"/>
          <p:cNvGrpSpPr>
            <a:grpSpLocks/>
          </p:cNvGrpSpPr>
          <p:nvPr/>
        </p:nvGrpSpPr>
        <p:grpSpPr bwMode="auto">
          <a:xfrm>
            <a:off x="4500563" y="4673600"/>
            <a:ext cx="2035175" cy="2139950"/>
            <a:chOff x="203507" y="4445247"/>
            <a:chExt cx="2036072" cy="2139193"/>
          </a:xfrm>
        </p:grpSpPr>
        <p:pic>
          <p:nvPicPr>
            <p:cNvPr id="923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" name="Скругленный прямоугольник 58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239" name="TextBox 59"/>
            <p:cNvSpPr txBox="1">
              <a:spLocks noChangeArrowheads="1"/>
            </p:cNvSpPr>
            <p:nvPr/>
          </p:nvSpPr>
          <p:spPr bwMode="auto">
            <a:xfrm>
              <a:off x="323528" y="5493430"/>
              <a:ext cx="19160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да, дә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ты, те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1" name="Группа 60"/>
          <p:cNvGrpSpPr>
            <a:grpSpLocks/>
          </p:cNvGrpSpPr>
          <p:nvPr/>
        </p:nvGrpSpPr>
        <p:grpSpPr bwMode="auto">
          <a:xfrm>
            <a:off x="6832600" y="4030663"/>
            <a:ext cx="1916113" cy="2287587"/>
            <a:chOff x="87656" y="4445247"/>
            <a:chExt cx="1916051" cy="2288066"/>
          </a:xfrm>
        </p:grpSpPr>
        <p:pic>
          <p:nvPicPr>
            <p:cNvPr id="923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Скругленный прямоугольник 6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234" name="TextBox 63"/>
            <p:cNvSpPr txBox="1">
              <a:spLocks noChangeArrowheads="1"/>
            </p:cNvSpPr>
            <p:nvPr/>
          </p:nvSpPr>
          <p:spPr bwMode="auto">
            <a:xfrm>
              <a:off x="87656" y="5532984"/>
              <a:ext cx="1916051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сыз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сез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4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ru-RU" altLang="ru-RU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23850" y="188913"/>
            <a:ext cx="8856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Юклык формасындагы фигыльләргә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кайсы кушымча ялгана?</a:t>
            </a:r>
            <a:endParaRPr lang="ru-RU" altLang="ru-RU" sz="36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84438" y="5581650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265238" y="1454150"/>
            <a:ext cx="668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окончания у слов в отрицательной форме?</a:t>
            </a:r>
            <a:endParaRPr lang="ru-RU" altLang="ru-RU" sz="2400" i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Управляющая кнопка: домой 24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" name="Управляющая кнопка: назад 25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97 0.02871 L 0.04497 -0.06597 C 0.04497 -0.10833 0.11632 -0.16041 0.17466 -0.16041 L 0.30487 -0.16041 " pathEditMode="relative" rAng="0" ptsTypes="FfFF">
                                      <p:cBhvr>
                                        <p:cTn id="6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пальм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" descr="D:\старое\12\рисунки мои\собака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056063"/>
            <a:ext cx="10080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03200" y="3933825"/>
            <a:ext cx="1785938" cy="2138363"/>
            <a:chOff x="203507" y="4445247"/>
            <a:chExt cx="1785922" cy="2139193"/>
          </a:xfrm>
        </p:grpSpPr>
        <p:pic>
          <p:nvPicPr>
            <p:cNvPr id="1026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Скругленный прямоугольник 2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273" name="TextBox 42"/>
            <p:cNvSpPr txBox="1">
              <a:spLocks noChangeArrowheads="1"/>
            </p:cNvSpPr>
            <p:nvPr/>
          </p:nvSpPr>
          <p:spPr bwMode="auto">
            <a:xfrm>
              <a:off x="467544" y="5493430"/>
              <a:ext cx="152188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пешермә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борчылма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хыялланыр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Группа 52"/>
          <p:cNvGrpSpPr>
            <a:grpSpLocks/>
          </p:cNvGrpSpPr>
          <p:nvPr/>
        </p:nvGrpSpPr>
        <p:grpSpPr bwMode="auto">
          <a:xfrm>
            <a:off x="4614863" y="4394200"/>
            <a:ext cx="1785937" cy="2373313"/>
            <a:chOff x="203507" y="4445247"/>
            <a:chExt cx="1785922" cy="2373892"/>
          </a:xfrm>
        </p:grpSpPr>
        <p:pic>
          <p:nvPicPr>
            <p:cNvPr id="1026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" name="Скругленный прямоугольник 54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268" name="TextBox 55"/>
            <p:cNvSpPr txBox="1">
              <a:spLocks noChangeArrowheads="1"/>
            </p:cNvSpPr>
            <p:nvPr/>
          </p:nvSpPr>
          <p:spPr bwMode="auto">
            <a:xfrm>
              <a:off x="459484" y="5495700"/>
              <a:ext cx="1502814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китермә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илт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очыгыз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7" name="Группа 56"/>
          <p:cNvGrpSpPr>
            <a:grpSpLocks/>
          </p:cNvGrpSpPr>
          <p:nvPr/>
        </p:nvGrpSpPr>
        <p:grpSpPr bwMode="auto">
          <a:xfrm>
            <a:off x="2281238" y="4403725"/>
            <a:ext cx="1785937" cy="2139950"/>
            <a:chOff x="203507" y="4445247"/>
            <a:chExt cx="1785922" cy="2139193"/>
          </a:xfrm>
        </p:grpSpPr>
        <p:pic>
          <p:nvPicPr>
            <p:cNvPr id="1025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" name="Скругленный прямоугольник 58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263" name="TextBox 59"/>
            <p:cNvSpPr txBox="1">
              <a:spLocks noChangeArrowheads="1"/>
            </p:cNvSpPr>
            <p:nvPr/>
          </p:nvSpPr>
          <p:spPr bwMode="auto">
            <a:xfrm>
              <a:off x="418134" y="5493430"/>
              <a:ext cx="151356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уянсын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туйдым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язам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1" name="Группа 60"/>
          <p:cNvGrpSpPr>
            <a:grpSpLocks/>
          </p:cNvGrpSpPr>
          <p:nvPr/>
        </p:nvGrpSpPr>
        <p:grpSpPr bwMode="auto">
          <a:xfrm>
            <a:off x="6875463" y="4030663"/>
            <a:ext cx="1858962" cy="2411412"/>
            <a:chOff x="131499" y="4445247"/>
            <a:chExt cx="1857930" cy="2411176"/>
          </a:xfrm>
        </p:grpSpPr>
        <p:pic>
          <p:nvPicPr>
            <p:cNvPr id="1025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507" y="5487750"/>
              <a:ext cx="1785922" cy="1096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Скругленный прямоугольник 62"/>
            <p:cNvSpPr/>
            <p:nvPr/>
          </p:nvSpPr>
          <p:spPr>
            <a:xfrm>
              <a:off x="395536" y="4445247"/>
              <a:ext cx="1441557" cy="1122712"/>
            </a:xfrm>
            <a:prstGeom prst="round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45000" r="-45000"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258" name="TextBox 63"/>
            <p:cNvSpPr txBox="1">
              <a:spLocks noChangeArrowheads="1"/>
            </p:cNvSpPr>
            <p:nvPr/>
          </p:nvSpPr>
          <p:spPr bwMode="auto">
            <a:xfrm>
              <a:off x="131499" y="5532984"/>
              <a:ext cx="1608171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карама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укыячак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тудым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t-RU" altLang="ru-RU" sz="200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ru-RU" altLang="ru-RU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971550" y="188913"/>
            <a:ext cx="75025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t-RU" altLang="ru-RU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Боерык фигыльдән генә торган     рәтне күрсәтегез.</a:t>
            </a:r>
            <a:endParaRPr lang="ru-RU" altLang="ru-RU" sz="40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6" descr="GIF анимация, анимашки. Дельфины.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72025" y="5716588"/>
            <a:ext cx="1168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831850" y="1527175"/>
            <a:ext cx="7124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ряду все слова в повелительном наклонении?</a:t>
            </a:r>
          </a:p>
        </p:txBody>
      </p:sp>
      <p:sp>
        <p:nvSpPr>
          <p:cNvPr id="25" name="Управляющая кнопка: домой 24">
            <a:hlinkClick r:id="rId7" action="ppaction://hlinksldjump" highlightClick="1"/>
          </p:cNvPr>
          <p:cNvSpPr/>
          <p:nvPr/>
        </p:nvSpPr>
        <p:spPr>
          <a:xfrm>
            <a:off x="8532813" y="6283325"/>
            <a:ext cx="431800" cy="409575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" name="Управляющая кнопка: назад 25">
            <a:hlinkClick r:id="" action="ppaction://hlinkshowjump?jump=previousslide" highlightClick="1"/>
          </p:cNvPr>
          <p:cNvSpPr/>
          <p:nvPr/>
        </p:nvSpPr>
        <p:spPr>
          <a:xfrm>
            <a:off x="7585075" y="6477000"/>
            <a:ext cx="288925" cy="201613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993063" y="6488113"/>
            <a:ext cx="287337" cy="193675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39 0.07477 L 0.04739 -0.02315 C 0.04739 -0.0669 0.05017 -0.1206 0.05243 -0.1206 L 0.05764 -0.1206 " pathEditMode="relative" rAng="0" ptsTypes="FfFF">
                                      <p:cBhvr>
                                        <p:cTn id="6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" y="-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706</Words>
  <Application>Microsoft Office PowerPoint</Application>
  <PresentationFormat>Экран (4:3)</PresentationFormat>
  <Paragraphs>186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Calibri</vt:lpstr>
      <vt:lpstr>Arial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</dc:creator>
  <cp:lastModifiedBy>Пользователь Windows</cp:lastModifiedBy>
  <cp:revision>87</cp:revision>
  <dcterms:created xsi:type="dcterms:W3CDTF">2013-04-17T15:01:36Z</dcterms:created>
  <dcterms:modified xsi:type="dcterms:W3CDTF">2021-02-20T05:55:24Z</dcterms:modified>
</cp:coreProperties>
</file>